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CC"/>
          </a:solidFill>
        </a:fill>
      </a:tcStyle>
    </a:wholeTbl>
    <a:band2H>
      <a:tcTxStyle b="def" i="def"/>
      <a:tcStyle>
        <a:tcBdr/>
        <a:fill>
          <a:solidFill>
            <a:srgbClr val="E7E7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CC"/>
          </a:solidFill>
        </a:fill>
      </a:tcStyle>
    </a:wholeTbl>
    <a:band2H>
      <a:tcTxStyle b="def" i="def"/>
      <a:tcStyle>
        <a:tcBdr/>
        <a:fill>
          <a:solidFill>
            <a:srgbClr val="E7E7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firstCol>
    <a:lastRow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3" name="Shape 10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xfrm>
            <a:off x="685800" y="1050073"/>
            <a:ext cx="3945467" cy="147002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20" name="Shape 20"/>
          <p:cNvSpPr/>
          <p:nvPr>
            <p:ph type="body" sz="quarter" idx="1"/>
          </p:nvPr>
        </p:nvSpPr>
        <p:spPr>
          <a:xfrm>
            <a:off x="685800" y="2805851"/>
            <a:ext cx="3945467" cy="12634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1" name="Shape 21"/>
          <p:cNvSpPr/>
          <p:nvPr>
            <p:ph type="body" sz="quarter" idx="13"/>
          </p:nvPr>
        </p:nvSpPr>
        <p:spPr>
          <a:xfrm>
            <a:off x="685798" y="4251814"/>
            <a:ext cx="3945470" cy="425599"/>
          </a:xfrm>
          <a:prstGeom prst="rect">
            <a:avLst/>
          </a:prstGeom>
        </p:spPr>
        <p:txBody>
          <a:bodyPr/>
          <a:lstStyle/>
          <a:p>
            <a:pPr defTabSz="621791">
              <a:spcBef>
                <a:spcPts val="200"/>
              </a:spcBef>
              <a:defRPr sz="1632"/>
            </a:pPr>
          </a:p>
        </p:txBody>
      </p:sp>
      <p:sp>
        <p:nvSpPr>
          <p:cNvPr id="22" name="Shape 22"/>
          <p:cNvSpPr/>
          <p:nvPr/>
        </p:nvSpPr>
        <p:spPr>
          <a:xfrm>
            <a:off x="125999" y="6261872"/>
            <a:ext cx="3415202" cy="437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4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#SeguridadWeb      </a:t>
            </a:r>
          </a:p>
        </p:txBody>
      </p:sp>
      <p:pic>
        <p:nvPicPr>
          <p:cNvPr id="23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329" y="6138643"/>
            <a:ext cx="696627" cy="6966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37785" y="6116108"/>
            <a:ext cx="971463" cy="728598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2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685801" y="1050073"/>
            <a:ext cx="7780867" cy="147002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33" name="Shape 33"/>
          <p:cNvSpPr/>
          <p:nvPr>
            <p:ph type="body" sz="quarter" idx="1"/>
          </p:nvPr>
        </p:nvSpPr>
        <p:spPr>
          <a:xfrm>
            <a:off x="685801" y="2805851"/>
            <a:ext cx="7780867" cy="12634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4" name="Shape 34"/>
          <p:cNvSpPr/>
          <p:nvPr>
            <p:ph type="body" sz="quarter" idx="13"/>
          </p:nvPr>
        </p:nvSpPr>
        <p:spPr>
          <a:xfrm>
            <a:off x="685799" y="4251814"/>
            <a:ext cx="7779995" cy="425599"/>
          </a:xfrm>
          <a:prstGeom prst="rect">
            <a:avLst/>
          </a:prstGeom>
        </p:spPr>
        <p:txBody>
          <a:bodyPr/>
          <a:lstStyle/>
          <a:p>
            <a:pPr defTabSz="621791">
              <a:spcBef>
                <a:spcPts val="200"/>
              </a:spcBef>
              <a:defRPr sz="1632"/>
            </a:pPr>
          </a:p>
        </p:txBody>
      </p:sp>
      <p:sp>
        <p:nvSpPr>
          <p:cNvPr id="35" name="Shape 3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Wh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title"/>
          </p:nvPr>
        </p:nvSpPr>
        <p:spPr>
          <a:xfrm>
            <a:off x="457200" y="274635"/>
            <a:ext cx="8229600" cy="1143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4400"/>
            </a:lvl1pPr>
          </a:lstStyle>
          <a:p>
            <a:pPr/>
            <a:r>
              <a:t>Texto del título</a:t>
            </a:r>
          </a:p>
        </p:txBody>
      </p:sp>
      <p:sp>
        <p:nvSpPr>
          <p:cNvPr id="43" name="Shape 43"/>
          <p:cNvSpPr/>
          <p:nvPr>
            <p:ph type="body" sz="half" idx="1"/>
          </p:nvPr>
        </p:nvSpPr>
        <p:spPr>
          <a:xfrm>
            <a:off x="457200" y="1671640"/>
            <a:ext cx="4630738" cy="421957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342900" indent="-165100"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2800">
                <a:solidFill>
                  <a:schemeClr val="accent1"/>
                </a:solidFill>
              </a:defRPr>
            </a:lvl1pPr>
            <a:lvl2pPr marL="765175" indent="-155575"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–"/>
              <a:defRPr sz="2800">
                <a:solidFill>
                  <a:schemeClr val="accent1"/>
                </a:solidFill>
              </a:defRPr>
            </a:lvl2pPr>
            <a:lvl3pPr marL="1183638" indent="-142238"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2800">
                <a:solidFill>
                  <a:schemeClr val="accent1"/>
                </a:solidFill>
              </a:defRPr>
            </a:lvl3pPr>
            <a:lvl4pPr marL="1663700" indent="-177800"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–"/>
              <a:defRPr sz="2800">
                <a:solidFill>
                  <a:schemeClr val="accent1"/>
                </a:solidFill>
              </a:defRPr>
            </a:lvl4pPr>
            <a:lvl5pPr marL="2152650" indent="-222250"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»"/>
              <a:defRPr sz="2800">
                <a:solidFill>
                  <a:schemeClr val="accent1"/>
                </a:solidFill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4" name="Shape 44"/>
          <p:cNvSpPr/>
          <p:nvPr>
            <p:ph type="pic" sz="half" idx="13"/>
          </p:nvPr>
        </p:nvSpPr>
        <p:spPr>
          <a:xfrm>
            <a:off x="5189537" y="1671640"/>
            <a:ext cx="3497263" cy="42195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xfrm>
            <a:off x="457200" y="274635"/>
            <a:ext cx="8229600" cy="1143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4400"/>
            </a:lvl1pPr>
          </a:lstStyle>
          <a:p>
            <a:pPr/>
            <a:r>
              <a:t>Texto del título</a:t>
            </a: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xfrm>
            <a:off x="457200" y="1671640"/>
            <a:ext cx="6051699" cy="421957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514350" indent="-336550">
              <a:spcBef>
                <a:spcPts val="0"/>
              </a:spcBef>
              <a:buClr>
                <a:schemeClr val="accent1"/>
              </a:buClr>
              <a:buSzPct val="100000"/>
              <a:buAutoNum type="arabicPeriod" startAt="1"/>
              <a:defRPr sz="2800">
                <a:solidFill>
                  <a:schemeClr val="accent1"/>
                </a:solidFill>
              </a:defRPr>
            </a:lvl1pPr>
            <a:lvl2pPr marL="765175" indent="-155575">
              <a:spcBef>
                <a:spcPts val="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accent1"/>
                </a:solidFill>
              </a:defRPr>
            </a:lvl2pPr>
            <a:lvl3pPr marL="1183638" indent="-142238">
              <a:spcBef>
                <a:spcPts val="0"/>
              </a:spcBef>
              <a:buClr>
                <a:schemeClr val="accent1"/>
              </a:buClr>
              <a:buSzPct val="100000"/>
              <a:buChar char="•"/>
              <a:defRPr sz="2800">
                <a:solidFill>
                  <a:schemeClr val="accent1"/>
                </a:solidFill>
              </a:defRPr>
            </a:lvl3pPr>
            <a:lvl4pPr marL="1663700" indent="-177800">
              <a:spcBef>
                <a:spcPts val="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accent1"/>
                </a:solidFill>
              </a:defRPr>
            </a:lvl4pPr>
            <a:lvl5pPr marL="2152650" indent="-222250">
              <a:spcBef>
                <a:spcPts val="0"/>
              </a:spcBef>
              <a:buClr>
                <a:schemeClr val="accent1"/>
              </a:buClr>
              <a:buSzPct val="100000"/>
              <a:buChar char="»"/>
              <a:defRPr sz="2800">
                <a:solidFill>
                  <a:schemeClr val="accent1"/>
                </a:solidFill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4" name="Shape 54"/>
          <p:cNvSpPr/>
          <p:nvPr/>
        </p:nvSpPr>
        <p:spPr>
          <a:xfrm>
            <a:off x="457200" y="2173451"/>
            <a:ext cx="8009468" cy="2"/>
          </a:xfrm>
          <a:prstGeom prst="line">
            <a:avLst/>
          </a:prstGeom>
          <a:ln>
            <a:solidFill>
              <a:srgbClr val="042844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5" name="Shape 55"/>
          <p:cNvSpPr/>
          <p:nvPr/>
        </p:nvSpPr>
        <p:spPr>
          <a:xfrm>
            <a:off x="457200" y="2691508"/>
            <a:ext cx="8009468" cy="2"/>
          </a:xfrm>
          <a:prstGeom prst="line">
            <a:avLst/>
          </a:prstGeom>
          <a:ln>
            <a:solidFill>
              <a:srgbClr val="042844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6" name="Shape 56"/>
          <p:cNvSpPr/>
          <p:nvPr/>
        </p:nvSpPr>
        <p:spPr>
          <a:xfrm>
            <a:off x="457198" y="3209567"/>
            <a:ext cx="8009468" cy="2"/>
          </a:xfrm>
          <a:prstGeom prst="line">
            <a:avLst/>
          </a:prstGeom>
          <a:ln>
            <a:solidFill>
              <a:srgbClr val="042844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7" name="Shape 57"/>
          <p:cNvSpPr/>
          <p:nvPr/>
        </p:nvSpPr>
        <p:spPr>
          <a:xfrm>
            <a:off x="457198" y="3727625"/>
            <a:ext cx="8009468" cy="2"/>
          </a:xfrm>
          <a:prstGeom prst="line">
            <a:avLst/>
          </a:prstGeom>
          <a:ln>
            <a:solidFill>
              <a:srgbClr val="042844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8" name="Shape 58"/>
          <p:cNvSpPr/>
          <p:nvPr/>
        </p:nvSpPr>
        <p:spPr>
          <a:xfrm>
            <a:off x="457198" y="4245683"/>
            <a:ext cx="8009468" cy="2"/>
          </a:xfrm>
          <a:prstGeom prst="line">
            <a:avLst/>
          </a:prstGeom>
          <a:ln>
            <a:solidFill>
              <a:srgbClr val="042844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9" name="Shape 59"/>
          <p:cNvSpPr/>
          <p:nvPr/>
        </p:nvSpPr>
        <p:spPr>
          <a:xfrm>
            <a:off x="457200" y="4763742"/>
            <a:ext cx="8009468" cy="2"/>
          </a:xfrm>
          <a:prstGeom prst="line">
            <a:avLst/>
          </a:prstGeom>
          <a:ln>
            <a:solidFill>
              <a:srgbClr val="042844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0" name="Shape 60"/>
          <p:cNvSpPr/>
          <p:nvPr/>
        </p:nvSpPr>
        <p:spPr>
          <a:xfrm>
            <a:off x="457198" y="5298509"/>
            <a:ext cx="8009468" cy="2"/>
          </a:xfrm>
          <a:prstGeom prst="line">
            <a:avLst/>
          </a:prstGeom>
          <a:ln>
            <a:solidFill>
              <a:srgbClr val="042844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1" name="Shape 6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xfrm>
            <a:off x="457200" y="528637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4400"/>
            </a:lvl1pPr>
          </a:lstStyle>
          <a:p>
            <a:pPr/>
            <a:r>
              <a:t>Texto del título</a:t>
            </a:r>
          </a:p>
        </p:txBody>
      </p:sp>
      <p:sp>
        <p:nvSpPr>
          <p:cNvPr id="69" name="Shape 69"/>
          <p:cNvSpPr/>
          <p:nvPr>
            <p:ph type="body" idx="1"/>
          </p:nvPr>
        </p:nvSpPr>
        <p:spPr>
          <a:xfrm>
            <a:off x="457200" y="1671640"/>
            <a:ext cx="6260585" cy="421957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342900" indent="-165100"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2800">
                <a:solidFill>
                  <a:schemeClr val="accent1"/>
                </a:solidFill>
              </a:defRPr>
            </a:lvl1pPr>
            <a:lvl2pPr marL="765175" indent="-155575"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–"/>
              <a:defRPr sz="2800">
                <a:solidFill>
                  <a:schemeClr val="accent1"/>
                </a:solidFill>
              </a:defRPr>
            </a:lvl2pPr>
            <a:lvl3pPr marL="1183638" indent="-142238"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2800">
                <a:solidFill>
                  <a:schemeClr val="accent1"/>
                </a:solidFill>
              </a:defRPr>
            </a:lvl3pPr>
            <a:lvl4pPr marL="1663700" indent="-177800"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–"/>
              <a:defRPr sz="2800">
                <a:solidFill>
                  <a:schemeClr val="accent1"/>
                </a:solidFill>
              </a:defRPr>
            </a:lvl4pPr>
            <a:lvl5pPr marL="2152650" indent="-222250"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»"/>
              <a:defRPr sz="2800">
                <a:solidFill>
                  <a:schemeClr val="accent1"/>
                </a:solidFill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0" name="Shape 70"/>
          <p:cNvSpPr/>
          <p:nvPr>
            <p:ph type="body" sz="quarter" idx="13"/>
          </p:nvPr>
        </p:nvSpPr>
        <p:spPr>
          <a:xfrm>
            <a:off x="7027302" y="8839"/>
            <a:ext cx="1659497" cy="376687"/>
          </a:xfrm>
          <a:prstGeom prst="rect">
            <a:avLst/>
          </a:prstGeom>
        </p:spPr>
        <p:txBody>
          <a:bodyPr/>
          <a:lstStyle/>
          <a:p>
            <a:pPr defTabSz="502920">
              <a:spcBef>
                <a:spcPts val="200"/>
              </a:spcBef>
              <a:defRPr sz="1320"/>
            </a:pPr>
          </a:p>
        </p:txBody>
      </p:sp>
      <p:sp>
        <p:nvSpPr>
          <p:cNvPr id="71" name="Shape 71"/>
          <p:cNvSpPr/>
          <p:nvPr/>
        </p:nvSpPr>
        <p:spPr>
          <a:xfrm>
            <a:off x="0" y="-2"/>
            <a:ext cx="9144000" cy="384370"/>
          </a:xfrm>
          <a:prstGeom prst="rect">
            <a:avLst/>
          </a:prstGeom>
          <a:solidFill>
            <a:srgbClr val="04284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2" name="Shape 72"/>
          <p:cNvSpPr/>
          <p:nvPr>
            <p:ph type="body" sz="quarter" idx="14"/>
          </p:nvPr>
        </p:nvSpPr>
        <p:spPr>
          <a:xfrm>
            <a:off x="5589797" y="8839"/>
            <a:ext cx="3097003" cy="376687"/>
          </a:xfrm>
          <a:prstGeom prst="rect">
            <a:avLst/>
          </a:prstGeom>
        </p:spPr>
        <p:txBody>
          <a:bodyPr/>
          <a:lstStyle/>
          <a:p>
            <a:pPr defTabSz="502920">
              <a:spcBef>
                <a:spcPts val="200"/>
              </a:spcBef>
              <a:defRPr sz="1320"/>
            </a:pPr>
          </a:p>
        </p:txBody>
      </p:sp>
      <p:sp>
        <p:nvSpPr>
          <p:cNvPr id="73" name="Shape 7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xfrm>
            <a:off x="457200" y="525794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4400"/>
            </a:lvl1pPr>
          </a:lstStyle>
          <a:p>
            <a:pPr/>
            <a:r>
              <a:t>Texto del título</a:t>
            </a:r>
          </a:p>
        </p:txBody>
      </p:sp>
      <p:sp>
        <p:nvSpPr>
          <p:cNvPr id="81" name="Shape 81"/>
          <p:cNvSpPr/>
          <p:nvPr>
            <p:ph type="body" sz="half" idx="1"/>
          </p:nvPr>
        </p:nvSpPr>
        <p:spPr>
          <a:xfrm>
            <a:off x="457201" y="1671640"/>
            <a:ext cx="4706471" cy="421957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342900" indent="-165100"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2800">
                <a:solidFill>
                  <a:schemeClr val="accent1"/>
                </a:solidFill>
              </a:defRPr>
            </a:lvl1pPr>
            <a:lvl2pPr marL="765175" indent="-155575"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–"/>
              <a:defRPr sz="2800">
                <a:solidFill>
                  <a:schemeClr val="accent1"/>
                </a:solidFill>
              </a:defRPr>
            </a:lvl2pPr>
            <a:lvl3pPr marL="1183638" indent="-142238"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2800">
                <a:solidFill>
                  <a:schemeClr val="accent1"/>
                </a:solidFill>
              </a:defRPr>
            </a:lvl3pPr>
            <a:lvl4pPr marL="1663700" indent="-177800"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–"/>
              <a:defRPr sz="2800">
                <a:solidFill>
                  <a:schemeClr val="accent1"/>
                </a:solidFill>
              </a:defRPr>
            </a:lvl4pPr>
            <a:lvl5pPr marL="2152650" indent="-222250"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»"/>
              <a:defRPr sz="2800">
                <a:solidFill>
                  <a:schemeClr val="accent1"/>
                </a:solidFill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2" name="Shape 82"/>
          <p:cNvSpPr/>
          <p:nvPr>
            <p:ph type="pic" sz="half" idx="13"/>
          </p:nvPr>
        </p:nvSpPr>
        <p:spPr>
          <a:xfrm>
            <a:off x="5438775" y="1671640"/>
            <a:ext cx="3248025" cy="42195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3" name="Shape 83"/>
          <p:cNvSpPr/>
          <p:nvPr/>
        </p:nvSpPr>
        <p:spPr>
          <a:xfrm>
            <a:off x="0" y="-2"/>
            <a:ext cx="9144000" cy="384370"/>
          </a:xfrm>
          <a:prstGeom prst="rect">
            <a:avLst/>
          </a:prstGeom>
          <a:solidFill>
            <a:srgbClr val="04284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4" name="Shape 84"/>
          <p:cNvSpPr/>
          <p:nvPr>
            <p:ph type="body" sz="quarter" idx="14"/>
          </p:nvPr>
        </p:nvSpPr>
        <p:spPr>
          <a:xfrm>
            <a:off x="5589797" y="8839"/>
            <a:ext cx="3097003" cy="376687"/>
          </a:xfrm>
          <a:prstGeom prst="rect">
            <a:avLst/>
          </a:prstGeom>
        </p:spPr>
        <p:txBody>
          <a:bodyPr/>
          <a:lstStyle/>
          <a:p>
            <a:pPr defTabSz="502920">
              <a:spcBef>
                <a:spcPts val="200"/>
              </a:spcBef>
              <a:defRPr sz="1320"/>
            </a:pPr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body" idx="1"/>
          </p:nvPr>
        </p:nvSpPr>
        <p:spPr>
          <a:xfrm>
            <a:off x="457200" y="1972446"/>
            <a:ext cx="6260585" cy="421957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spcBef>
                <a:spcPts val="0"/>
              </a:spcBef>
              <a:defRPr sz="2800">
                <a:solidFill>
                  <a:schemeClr val="accent1"/>
                </a:solidFill>
              </a:defRPr>
            </a:lvl1pPr>
            <a:lvl2pPr marL="765175" indent="-155575">
              <a:spcBef>
                <a:spcPts val="0"/>
              </a:spcBef>
              <a:buSzPct val="100000"/>
              <a:buChar char="–"/>
              <a:defRPr sz="2800">
                <a:solidFill>
                  <a:schemeClr val="accent1"/>
                </a:solidFill>
              </a:defRPr>
            </a:lvl2pPr>
            <a:lvl3pPr marL="1183638" indent="-142238">
              <a:spcBef>
                <a:spcPts val="0"/>
              </a:spcBef>
              <a:buSzPct val="100000"/>
              <a:buChar char="•"/>
              <a:defRPr sz="2800">
                <a:solidFill>
                  <a:schemeClr val="accent1"/>
                </a:solidFill>
              </a:defRPr>
            </a:lvl3pPr>
            <a:lvl4pPr marL="1663700" indent="-177800">
              <a:spcBef>
                <a:spcPts val="0"/>
              </a:spcBef>
              <a:buSzPct val="100000"/>
              <a:buChar char="–"/>
              <a:defRPr sz="2800">
                <a:solidFill>
                  <a:schemeClr val="accent1"/>
                </a:solidFill>
              </a:defRPr>
            </a:lvl4pPr>
            <a:lvl5pPr marL="2152650" indent="-222250">
              <a:spcBef>
                <a:spcPts val="0"/>
              </a:spcBef>
              <a:buSzPct val="100000"/>
              <a:buChar char="»"/>
              <a:defRPr sz="2800">
                <a:solidFill>
                  <a:schemeClr val="accent1"/>
                </a:solidFill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3" name="Shape 93"/>
          <p:cNvSpPr/>
          <p:nvPr/>
        </p:nvSpPr>
        <p:spPr>
          <a:xfrm>
            <a:off x="306802" y="910778"/>
            <a:ext cx="743636" cy="1942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3000">
                <a:solidFill>
                  <a:srgbClr val="042844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94" name="Shape 94"/>
          <p:cNvSpPr/>
          <p:nvPr/>
        </p:nvSpPr>
        <p:spPr>
          <a:xfrm>
            <a:off x="0" y="-2"/>
            <a:ext cx="9144000" cy="384370"/>
          </a:xfrm>
          <a:prstGeom prst="rect">
            <a:avLst/>
          </a:prstGeom>
          <a:solidFill>
            <a:srgbClr val="04284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5" name="Shape 95"/>
          <p:cNvSpPr/>
          <p:nvPr>
            <p:ph type="body" sz="quarter" idx="13"/>
          </p:nvPr>
        </p:nvSpPr>
        <p:spPr>
          <a:xfrm>
            <a:off x="5589797" y="8839"/>
            <a:ext cx="3097003" cy="376687"/>
          </a:xfrm>
          <a:prstGeom prst="rect">
            <a:avLst/>
          </a:prstGeom>
        </p:spPr>
        <p:txBody>
          <a:bodyPr/>
          <a:lstStyle/>
          <a:p>
            <a:pPr defTabSz="502920">
              <a:spcBef>
                <a:spcPts val="200"/>
              </a:spcBef>
              <a:defRPr sz="1320"/>
            </a:pPr>
          </a:p>
        </p:txBody>
      </p:sp>
      <p:sp>
        <p:nvSpPr>
          <p:cNvPr id="96" name="Shape 9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9803"/>
            <a:ext cx="9256543" cy="616226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</p:spPr>
        <p:txBody>
          <a:bodyPr lIns="91423" tIns="91423" rIns="91423" bIns="91423" anchor="ctr">
            <a:normAutofit fontScale="100000" lnSpcReduction="0"/>
          </a:bodyPr>
          <a:lstStyle/>
          <a:p>
            <a:pPr/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91423" tIns="91423" rIns="91423" bIns="91423">
            <a:normAutofit fontScale="100000" lnSpcReduction="0"/>
          </a:bodyPr>
          <a:lstStyle/>
          <a:p>
            <a:pPr/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6279546" y="6224224"/>
            <a:ext cx="273654" cy="26425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ln>
            <a:noFill/>
          </a:ln>
          <a:solidFill>
            <a:schemeClr val="accent1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ln>
            <a:noFill/>
          </a:ln>
          <a:solidFill>
            <a:schemeClr val="accent1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ln>
            <a:noFill/>
          </a:ln>
          <a:solidFill>
            <a:schemeClr val="accent1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ln>
            <a:noFill/>
          </a:ln>
          <a:solidFill>
            <a:schemeClr val="accent1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ln>
            <a:noFill/>
          </a:ln>
          <a:solidFill>
            <a:schemeClr val="accent1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ln>
            <a:noFill/>
          </a:ln>
          <a:solidFill>
            <a:schemeClr val="accent1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ln>
            <a:noFill/>
          </a:ln>
          <a:solidFill>
            <a:schemeClr val="accent1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ln>
            <a:noFill/>
          </a:ln>
          <a:solidFill>
            <a:schemeClr val="accent1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ln>
            <a:noFill/>
          </a:ln>
          <a:solidFill>
            <a:schemeClr val="accent1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rgbClr val="8C8C8C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rgbClr val="8C8C8C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rgbClr val="8C8C8C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rgbClr val="8C8C8C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rgbClr val="8C8C8C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rgbClr val="8C8C8C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rgbClr val="8C8C8C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rgbClr val="8C8C8C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rgbClr val="8C8C8C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2633" y="3717216"/>
            <a:ext cx="6391837" cy="1145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59130" y="1159695"/>
            <a:ext cx="3025738" cy="2269306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hape 107"/>
          <p:cNvSpPr/>
          <p:nvPr/>
        </p:nvSpPr>
        <p:spPr>
          <a:xfrm>
            <a:off x="2919235" y="3997809"/>
            <a:ext cx="3682047" cy="574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3200">
                <a:solidFill>
                  <a:srgbClr val="E46C0A"/>
                </a:solidFill>
                <a:latin typeface="Gullias"/>
                <a:ea typeface="Gullias"/>
                <a:cs typeface="Gullias"/>
                <a:sym typeface="Gullias"/>
              </a:defRPr>
            </a:pPr>
            <a:r>
              <a:t>Carlos </a:t>
            </a:r>
            <a:r>
              <a:rPr>
                <a:solidFill>
                  <a:srgbClr val="2A2A2A"/>
                </a:solidFill>
              </a:rPr>
              <a:t>Olivares</a:t>
            </a:r>
          </a:p>
        </p:txBody>
      </p:sp>
      <p:sp>
        <p:nvSpPr>
          <p:cNvPr id="108" name="Shape 108"/>
          <p:cNvSpPr/>
          <p:nvPr/>
        </p:nvSpPr>
        <p:spPr>
          <a:xfrm>
            <a:off x="4055374" y="4495639"/>
            <a:ext cx="1033250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1600">
                <a:solidFill>
                  <a:srgbClr val="42434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Ponente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8" grpId="4"/>
      <p:bldP build="whole" bldLvl="1" animBg="1" rev="0" advAuto="0" spid="106" grpId="1"/>
      <p:bldP build="whole" bldLvl="1" animBg="1" rev="0" advAuto="0" spid="107" grpId="3"/>
      <p:bldP build="whole" bldLvl="1" animBg="1" rev="0" advAuto="0" spid="105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/>
        </p:nvSpPr>
        <p:spPr>
          <a:xfrm>
            <a:off x="1722145" y="738156"/>
            <a:ext cx="5699736" cy="792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spcBef>
                <a:spcPts val="400"/>
              </a:spcBef>
              <a:defRPr b="1" sz="4000">
                <a:solidFill>
                  <a:srgbClr val="424342"/>
                </a:solidFill>
                <a:latin typeface="Gullias"/>
                <a:ea typeface="Gullias"/>
                <a:cs typeface="Gullias"/>
                <a:sym typeface="Gullias"/>
              </a:defRPr>
            </a:pPr>
            <a:r>
              <a:t>¡La joya de la </a:t>
            </a:r>
            <a:r>
              <a:rPr>
                <a:solidFill>
                  <a:srgbClr val="E46C0A"/>
                </a:solidFill>
              </a:rPr>
              <a:t>corona!</a:t>
            </a:r>
          </a:p>
        </p:txBody>
      </p:sp>
      <p:sp>
        <p:nvSpPr>
          <p:cNvPr id="221" name="Shape 221"/>
          <p:cNvSpPr/>
          <p:nvPr/>
        </p:nvSpPr>
        <p:spPr>
          <a:xfrm>
            <a:off x="962671" y="2391161"/>
            <a:ext cx="5502713" cy="1167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ts val="1200"/>
              </a:lnSpc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Mantenimiento de código incluido ¿o no?</a:t>
            </a:r>
          </a:p>
          <a:p>
            <a:pPr>
              <a:lnSpc>
                <a:spcPts val="1200"/>
              </a:lnSpc>
              <a:defRPr>
                <a:latin typeface="Calibri"/>
                <a:ea typeface="Calibri"/>
                <a:cs typeface="Calibri"/>
                <a:sym typeface="Calibri"/>
              </a:defRPr>
            </a:pPr>
          </a:p>
          <a:p>
            <a:pPr>
              <a:lnSpc>
                <a:spcPts val="1200"/>
              </a:lnSpc>
              <a:defRPr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Pagos recurrentes </a:t>
            </a:r>
            <a:r>
              <a:rPr>
                <a:solidFill>
                  <a:schemeClr val="accent1"/>
                </a:solidFill>
              </a:rPr>
              <a:t>(hosting, dominio)</a:t>
            </a:r>
          </a:p>
          <a:p>
            <a:pPr>
              <a:lnSpc>
                <a:spcPts val="1200"/>
              </a:lnSpc>
              <a:defRPr>
                <a:latin typeface="Calibri"/>
                <a:ea typeface="Calibri"/>
                <a:cs typeface="Calibri"/>
                <a:sym typeface="Calibri"/>
              </a:defRPr>
            </a:pPr>
          </a:p>
          <a:p>
            <a:pPr>
              <a:lnSpc>
                <a:spcPts val="1200"/>
              </a:lnSpc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¿Cotización, orden de compra o propuesta?</a:t>
            </a:r>
          </a:p>
          <a:p>
            <a:pPr>
              <a:lnSpc>
                <a:spcPts val="1200"/>
              </a:lnSpc>
              <a:defRPr>
                <a:latin typeface="Calibri"/>
                <a:ea typeface="Calibri"/>
                <a:cs typeface="Calibri"/>
                <a:sym typeface="Calibri"/>
              </a:defRPr>
            </a:pPr>
          </a:p>
          <a:p>
            <a:pPr>
              <a:lnSpc>
                <a:spcPts val="1200"/>
              </a:lnSpc>
              <a:defRPr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¡Backlinks!</a:t>
            </a:r>
          </a:p>
        </p:txBody>
      </p:sp>
      <p:grpSp>
        <p:nvGrpSpPr>
          <p:cNvPr id="224" name="Group 224"/>
          <p:cNvGrpSpPr/>
          <p:nvPr/>
        </p:nvGrpSpPr>
        <p:grpSpPr>
          <a:xfrm>
            <a:off x="2693699" y="554940"/>
            <a:ext cx="6573171" cy="117413"/>
            <a:chOff x="0" y="0"/>
            <a:chExt cx="6573169" cy="117411"/>
          </a:xfrm>
        </p:grpSpPr>
        <p:sp>
          <p:nvSpPr>
            <p:cNvPr id="222" name="Shape 222"/>
            <p:cNvSpPr/>
            <p:nvPr/>
          </p:nvSpPr>
          <p:spPr>
            <a:xfrm>
              <a:off x="-1" y="0"/>
              <a:ext cx="6573170" cy="1"/>
            </a:xfrm>
            <a:prstGeom prst="line">
              <a:avLst/>
            </a:prstGeom>
            <a:noFill/>
            <a:ln w="25400" cap="flat">
              <a:solidFill>
                <a:srgbClr val="1EBB90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23" name="Shape 223"/>
            <p:cNvSpPr/>
            <p:nvPr/>
          </p:nvSpPr>
          <p:spPr>
            <a:xfrm flipV="1">
              <a:off x="1958982" y="89646"/>
              <a:ext cx="4614188" cy="27766"/>
            </a:xfrm>
            <a:prstGeom prst="line">
              <a:avLst/>
            </a:prstGeom>
            <a:noFill/>
            <a:ln w="25400" cap="flat">
              <a:solidFill>
                <a:srgbClr val="1EBB90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27" name="Group 227" descr="Resultado de imagen para flat design client"/>
          <p:cNvGrpSpPr/>
          <p:nvPr/>
        </p:nvGrpSpPr>
        <p:grpSpPr>
          <a:xfrm>
            <a:off x="4914900" y="2621874"/>
            <a:ext cx="3637285" cy="2045974"/>
            <a:chOff x="0" y="0"/>
            <a:chExt cx="3637284" cy="2045972"/>
          </a:xfrm>
        </p:grpSpPr>
        <p:sp>
          <p:nvSpPr>
            <p:cNvPr id="225" name="Shape 225"/>
            <p:cNvSpPr/>
            <p:nvPr/>
          </p:nvSpPr>
          <p:spPr>
            <a:xfrm>
              <a:off x="-1" y="-1"/>
              <a:ext cx="3637287" cy="2045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56"/>
                  </a:moveTo>
                  <a:lnTo>
                    <a:pt x="0" y="1856"/>
                  </a:lnTo>
                  <a:cubicBezTo>
                    <a:pt x="0" y="831"/>
                    <a:pt x="467" y="0"/>
                    <a:pt x="1044" y="0"/>
                  </a:cubicBezTo>
                  <a:lnTo>
                    <a:pt x="20556" y="0"/>
                  </a:lnTo>
                  <a:lnTo>
                    <a:pt x="20556" y="0"/>
                  </a:lnTo>
                  <a:cubicBezTo>
                    <a:pt x="21133" y="0"/>
                    <a:pt x="21600" y="831"/>
                    <a:pt x="21600" y="1856"/>
                  </a:cubicBezTo>
                  <a:lnTo>
                    <a:pt x="21600" y="19744"/>
                  </a:lnTo>
                  <a:lnTo>
                    <a:pt x="21600" y="19744"/>
                  </a:lnTo>
                  <a:cubicBezTo>
                    <a:pt x="21600" y="20769"/>
                    <a:pt x="21133" y="21600"/>
                    <a:pt x="20556" y="21600"/>
                  </a:cubicBezTo>
                  <a:lnTo>
                    <a:pt x="1044" y="21600"/>
                  </a:lnTo>
                  <a:lnTo>
                    <a:pt x="1044" y="21600"/>
                  </a:lnTo>
                  <a:cubicBezTo>
                    <a:pt x="467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chemeClr val="accent1">
                <a:lumOff val="7520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/>
            </a:p>
          </p:txBody>
        </p:sp>
        <p:pic>
          <p:nvPicPr>
            <p:cNvPr id="226" name="image19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4"/>
            <a:stretch>
              <a:fillRect/>
            </a:stretch>
          </p:blipFill>
          <p:spPr>
            <a:xfrm>
              <a:off x="0" y="0"/>
              <a:ext cx="3637285" cy="2045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4" y="0"/>
                  </a:moveTo>
                  <a:cubicBezTo>
                    <a:pt x="467" y="0"/>
                    <a:pt x="0" y="831"/>
                    <a:pt x="0" y="1856"/>
                  </a:cubicBezTo>
                  <a:lnTo>
                    <a:pt x="0" y="19744"/>
                  </a:lnTo>
                  <a:cubicBezTo>
                    <a:pt x="0" y="20769"/>
                    <a:pt x="467" y="21600"/>
                    <a:pt x="1044" y="21600"/>
                  </a:cubicBezTo>
                  <a:lnTo>
                    <a:pt x="20556" y="21600"/>
                  </a:lnTo>
                  <a:cubicBezTo>
                    <a:pt x="21133" y="21600"/>
                    <a:pt x="21600" y="20769"/>
                    <a:pt x="21600" y="19744"/>
                  </a:cubicBezTo>
                  <a:lnTo>
                    <a:pt x="21600" y="1856"/>
                  </a:lnTo>
                  <a:cubicBezTo>
                    <a:pt x="21600" y="831"/>
                    <a:pt x="21133" y="0"/>
                    <a:pt x="20556" y="0"/>
                  </a:cubicBezTo>
                  <a:lnTo>
                    <a:pt x="1044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blurRad="0" stA="38000" stPos="0" endA="0" endPos="40000" dist="0" dir="5400000" fadeDir="5400000" sx="100000" sy="-100000" kx="0" ky="0" algn="bl" rotWithShape="0"/>
            </a:effectLst>
          </p:spPr>
        </p:pic>
      </p:grpSp>
      <p:sp>
        <p:nvSpPr>
          <p:cNvPr id="228" name="Shape 228"/>
          <p:cNvSpPr/>
          <p:nvPr/>
        </p:nvSpPr>
        <p:spPr>
          <a:xfrm>
            <a:off x="899159" y="3898855"/>
            <a:ext cx="3672842" cy="1776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ts val="1200"/>
              </a:lnSpc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Penalización por retraso en comunicación</a:t>
            </a:r>
          </a:p>
          <a:p>
            <a:pPr>
              <a:lnSpc>
                <a:spcPts val="1200"/>
              </a:lnSpc>
              <a:defRPr>
                <a:latin typeface="Calibri"/>
                <a:ea typeface="Calibri"/>
                <a:cs typeface="Calibri"/>
                <a:sym typeface="Calibri"/>
              </a:defRPr>
            </a:pPr>
          </a:p>
          <a:p>
            <a:pPr>
              <a:lnSpc>
                <a:spcPts val="1200"/>
              </a:lnSpc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Servidor </a:t>
            </a:r>
            <a:r>
              <a:rPr>
                <a:solidFill>
                  <a:srgbClr val="E46C0A"/>
                </a:solidFill>
              </a:rPr>
              <a:t>de desarrollo y producción</a:t>
            </a:r>
            <a:r>
              <a:t>.</a:t>
            </a:r>
          </a:p>
          <a:p>
            <a:pPr>
              <a:lnSpc>
                <a:spcPts val="1200"/>
              </a:lnSpc>
              <a:defRPr>
                <a:latin typeface="Calibri"/>
                <a:ea typeface="Calibri"/>
                <a:cs typeface="Calibri"/>
                <a:sym typeface="Calibri"/>
              </a:defRPr>
            </a:pPr>
          </a:p>
          <a:p>
            <a:pPr>
              <a:lnSpc>
                <a:spcPts val="1200"/>
              </a:lnSpc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Comunicación aunque tus tiempos vayan mal.</a:t>
            </a:r>
          </a:p>
          <a:p>
            <a:pPr>
              <a:lnSpc>
                <a:spcPts val="1200"/>
              </a:lnSpc>
              <a:defRPr>
                <a:latin typeface="Calibri"/>
                <a:ea typeface="Calibri"/>
                <a:cs typeface="Calibri"/>
                <a:sym typeface="Calibri"/>
              </a:defRPr>
            </a:pPr>
          </a:p>
          <a:p>
            <a:pPr>
              <a:lnSpc>
                <a:spcPts val="1200"/>
              </a:lnSpc>
              <a:defRPr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La garantía se invalida </a:t>
            </a:r>
            <a:r>
              <a:rPr>
                <a:solidFill>
                  <a:schemeClr val="accent1"/>
                </a:solidFill>
              </a:rPr>
              <a:t>cuando el cliente suba o utilice algún plugin pirata o descargado de warez.</a:t>
            </a:r>
          </a:p>
        </p:txBody>
      </p:sp>
      <p:sp>
        <p:nvSpPr>
          <p:cNvPr id="229" name="Shape 229"/>
          <p:cNvSpPr/>
          <p:nvPr/>
        </p:nvSpPr>
        <p:spPr>
          <a:xfrm>
            <a:off x="1612307" y="5621992"/>
            <a:ext cx="6080749" cy="410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ts val="12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Incluir un reporte mensual para que </a:t>
            </a:r>
            <a:r>
              <a:rPr>
                <a:solidFill>
                  <a:srgbClr val="E46C0A"/>
                </a:solidFill>
              </a:rPr>
              <a:t>el cliente vea el trabajo realizado.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Class="entr" nodeType="afterEffect" presetSubtype="4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2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Class="entr" nodeType="afterEffect" presetSubtype="0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Class="entr" nodeType="afterEffect" presetSubtype="16" presetID="4" grpId="4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3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6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8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7" grpId="3"/>
      <p:bldP build="whole" bldLvl="1" animBg="1" rev="0" advAuto="0" spid="221" grpId="4"/>
      <p:bldP build="whole" bldLvl="1" animBg="1" rev="0" advAuto="0" spid="228" grpId="5"/>
      <p:bldP build="whole" bldLvl="1" animBg="1" rev="0" advAuto="0" spid="229" grpId="6"/>
      <p:bldP build="whole" bldLvl="1" animBg="1" rev="0" advAuto="0" spid="224" grpId="2"/>
      <p:bldP build="whole" bldLvl="1" animBg="1" rev="0" advAuto="0" spid="22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/>
        </p:nvSpPr>
        <p:spPr>
          <a:xfrm>
            <a:off x="5343573" y="2575975"/>
            <a:ext cx="3643155" cy="1523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marL="521367" indent="-140367">
              <a:lnSpc>
                <a:spcPts val="1400"/>
              </a:lnSpc>
              <a:buSzPct val="1000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lvl="1" indent="381000">
              <a:lnSpc>
                <a:spcPts val="14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Creación, generación u optimización de imágenes.</a:t>
            </a:r>
          </a:p>
          <a:p>
            <a:pPr lvl="1" indent="381000">
              <a:lnSpc>
                <a:spcPts val="14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lvl="1" indent="381000">
              <a:lnSpc>
                <a:spcPts val="1400"/>
              </a:lnSpc>
              <a:defRPr sz="1600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Generación de textos</a:t>
            </a:r>
            <a:r>
              <a:rPr>
                <a:solidFill>
                  <a:schemeClr val="accent1"/>
                </a:solidFill>
              </a:rPr>
              <a:t>, corrección de estilo.</a:t>
            </a:r>
          </a:p>
          <a:p>
            <a:pPr>
              <a:lnSpc>
                <a:spcPts val="14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34" name="Group 234"/>
          <p:cNvGrpSpPr/>
          <p:nvPr/>
        </p:nvGrpSpPr>
        <p:grpSpPr>
          <a:xfrm>
            <a:off x="-6323" y="1361017"/>
            <a:ext cx="6573171" cy="89648"/>
            <a:chOff x="0" y="0"/>
            <a:chExt cx="6573169" cy="89647"/>
          </a:xfrm>
        </p:grpSpPr>
        <p:sp>
          <p:nvSpPr>
            <p:cNvPr id="232" name="Shape 232"/>
            <p:cNvSpPr/>
            <p:nvPr/>
          </p:nvSpPr>
          <p:spPr>
            <a:xfrm>
              <a:off x="-1" y="-1"/>
              <a:ext cx="6573170" cy="1"/>
            </a:xfrm>
            <a:prstGeom prst="line">
              <a:avLst/>
            </a:prstGeom>
            <a:noFill/>
            <a:ln w="19050" cap="flat">
              <a:solidFill>
                <a:srgbClr val="1EBB90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0" y="89647"/>
              <a:ext cx="2559618" cy="1"/>
            </a:xfrm>
            <a:prstGeom prst="line">
              <a:avLst/>
            </a:prstGeom>
            <a:noFill/>
            <a:ln w="19050" cap="flat">
              <a:solidFill>
                <a:srgbClr val="1EBB90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235" name="Shape 235"/>
          <p:cNvSpPr/>
          <p:nvPr/>
        </p:nvSpPr>
        <p:spPr>
          <a:xfrm>
            <a:off x="1273843" y="666662"/>
            <a:ext cx="6596314" cy="772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 algn="ctr">
              <a:lnSpc>
                <a:spcPts val="2000"/>
              </a:lnSpc>
              <a:spcBef>
                <a:spcPts val="400"/>
              </a:spcBef>
              <a:defRPr b="1" sz="3600">
                <a:solidFill>
                  <a:srgbClr val="E46C0A"/>
                </a:solidFill>
                <a:latin typeface="Gullias"/>
                <a:ea typeface="Gullias"/>
                <a:cs typeface="Gullias"/>
                <a:sym typeface="Gullias"/>
              </a:defRPr>
            </a:pPr>
            <a:r>
              <a:t>No se incluye</a:t>
            </a:r>
            <a:r>
              <a:t> </a:t>
            </a:r>
            <a:endParaRPr sz="3200">
              <a:solidFill>
                <a:srgbClr val="8C8C8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lnSpc>
                <a:spcPts val="2000"/>
              </a:lnSpc>
              <a:spcBef>
                <a:spcPts val="400"/>
              </a:spcBef>
              <a:defRPr b="1" sz="2800">
                <a:solidFill>
                  <a:srgbClr val="2A2A2A"/>
                </a:solidFill>
                <a:latin typeface="Gullias"/>
                <a:ea typeface="Gullias"/>
                <a:cs typeface="Gullias"/>
                <a:sym typeface="Gullias"/>
              </a:defRPr>
            </a:pPr>
            <a:r>
              <a:t>(pero se puede cotizar aparte)</a:t>
            </a:r>
          </a:p>
        </p:txBody>
      </p:sp>
      <p:grpSp>
        <p:nvGrpSpPr>
          <p:cNvPr id="238" name="Group 238" descr="Resultado de imagen para flat design client"/>
          <p:cNvGrpSpPr/>
          <p:nvPr/>
        </p:nvGrpSpPr>
        <p:grpSpPr>
          <a:xfrm>
            <a:off x="1353036" y="2354426"/>
            <a:ext cx="3854451" cy="2149149"/>
            <a:chOff x="0" y="0"/>
            <a:chExt cx="3854450" cy="2149148"/>
          </a:xfrm>
        </p:grpSpPr>
        <p:sp>
          <p:nvSpPr>
            <p:cNvPr id="236" name="Shape 236"/>
            <p:cNvSpPr/>
            <p:nvPr/>
          </p:nvSpPr>
          <p:spPr>
            <a:xfrm>
              <a:off x="-1" y="0"/>
              <a:ext cx="3854452" cy="2149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56"/>
                  </a:moveTo>
                  <a:lnTo>
                    <a:pt x="0" y="1856"/>
                  </a:lnTo>
                  <a:cubicBezTo>
                    <a:pt x="0" y="831"/>
                    <a:pt x="463" y="0"/>
                    <a:pt x="1035" y="0"/>
                  </a:cubicBezTo>
                  <a:lnTo>
                    <a:pt x="20565" y="0"/>
                  </a:lnTo>
                  <a:lnTo>
                    <a:pt x="20565" y="0"/>
                  </a:lnTo>
                  <a:cubicBezTo>
                    <a:pt x="21137" y="0"/>
                    <a:pt x="21600" y="831"/>
                    <a:pt x="21600" y="1856"/>
                  </a:cubicBezTo>
                  <a:lnTo>
                    <a:pt x="21600" y="19744"/>
                  </a:lnTo>
                  <a:lnTo>
                    <a:pt x="21600" y="19744"/>
                  </a:lnTo>
                  <a:cubicBezTo>
                    <a:pt x="21600" y="20769"/>
                    <a:pt x="21137" y="21600"/>
                    <a:pt x="20565" y="21600"/>
                  </a:cubicBezTo>
                  <a:lnTo>
                    <a:pt x="1035" y="21600"/>
                  </a:lnTo>
                  <a:lnTo>
                    <a:pt x="1035" y="21600"/>
                  </a:lnTo>
                  <a:cubicBezTo>
                    <a:pt x="463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chemeClr val="accent1">
                <a:lumOff val="7520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/>
            </a:p>
          </p:txBody>
        </p:sp>
        <p:pic>
          <p:nvPicPr>
            <p:cNvPr id="237" name="image20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3"/>
            <a:stretch>
              <a:fillRect/>
            </a:stretch>
          </p:blipFill>
          <p:spPr>
            <a:xfrm>
              <a:off x="0" y="0"/>
              <a:ext cx="3854450" cy="2149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4" y="0"/>
                  </a:moveTo>
                  <a:cubicBezTo>
                    <a:pt x="463" y="0"/>
                    <a:pt x="0" y="830"/>
                    <a:pt x="0" y="1855"/>
                  </a:cubicBezTo>
                  <a:lnTo>
                    <a:pt x="0" y="19745"/>
                  </a:lnTo>
                  <a:cubicBezTo>
                    <a:pt x="0" y="20770"/>
                    <a:pt x="463" y="21600"/>
                    <a:pt x="1034" y="21600"/>
                  </a:cubicBezTo>
                  <a:lnTo>
                    <a:pt x="20566" y="21600"/>
                  </a:lnTo>
                  <a:cubicBezTo>
                    <a:pt x="21137" y="21600"/>
                    <a:pt x="21600" y="20770"/>
                    <a:pt x="21600" y="19745"/>
                  </a:cubicBezTo>
                  <a:lnTo>
                    <a:pt x="21600" y="1855"/>
                  </a:lnTo>
                  <a:cubicBezTo>
                    <a:pt x="21600" y="830"/>
                    <a:pt x="21137" y="0"/>
                    <a:pt x="20566" y="0"/>
                  </a:cubicBezTo>
                  <a:lnTo>
                    <a:pt x="1034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blurRad="0" stA="38000" stPos="0" endA="0" endPos="40000" dist="0" dir="5400000" fadeDir="5400000" sx="100000" sy="-100000" kx="0" ky="0" algn="bl" rotWithShape="0"/>
            </a:effectLst>
          </p:spPr>
        </p:pic>
      </p:grpSp>
      <p:sp>
        <p:nvSpPr>
          <p:cNvPr id="239" name="Shape 239"/>
          <p:cNvSpPr/>
          <p:nvPr/>
        </p:nvSpPr>
        <p:spPr>
          <a:xfrm>
            <a:off x="723900" y="4892244"/>
            <a:ext cx="6057900" cy="1345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indent="381000">
              <a:lnSpc>
                <a:spcPts val="14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Operación del proyecto o actualización de contenidos una vez entregado.</a:t>
            </a:r>
          </a:p>
          <a:p>
            <a:pPr lvl="1" indent="381000">
              <a:lnSpc>
                <a:spcPts val="14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lvl="1" indent="381000">
              <a:lnSpc>
                <a:spcPts val="14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La operación y </a:t>
            </a:r>
            <a:r>
              <a:rPr>
                <a:solidFill>
                  <a:srgbClr val="E46C0A"/>
                </a:solidFill>
              </a:rPr>
              <a:t>costos de extensiones y adicionales.</a:t>
            </a:r>
          </a:p>
          <a:p>
            <a:pPr lvl="1" indent="381000">
              <a:lnSpc>
                <a:spcPts val="14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lvl="1" indent="381000">
              <a:lnSpc>
                <a:spcPts val="14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Contratación u operación de Servicios de terceros</a:t>
            </a:r>
          </a:p>
          <a:p>
            <a:pPr lvl="1" indent="381000">
              <a:lnSpc>
                <a:spcPts val="14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Traducciones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Class="entr" nodeType="afterEffect" presetSubtype="4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Class="entr" nodeType="afterEffect" presetSubtype="4" presetID="2" grpId="4" fill="hold">
                                  <p:stCondLst>
                                    <p:cond delay="25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4" grpId="2"/>
      <p:bldP build="whole" bldLvl="1" animBg="1" rev="0" advAuto="0" spid="235" grpId="1"/>
      <p:bldP build="whole" bldLvl="1" animBg="1" rev="0" advAuto="0" spid="231" grpId="4"/>
      <p:bldP build="whole" bldLvl="1" animBg="1" rev="0" advAuto="0" spid="238" grpId="3"/>
      <p:bldP build="whole" bldLvl="1" animBg="1" rev="0" advAuto="0" spid="239" grpId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/>
        </p:nvSpPr>
        <p:spPr>
          <a:xfrm>
            <a:off x="1853839" y="901995"/>
            <a:ext cx="7413030" cy="728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spcBef>
                <a:spcPts val="400"/>
              </a:spcBef>
              <a:defRPr b="1" sz="3600">
                <a:solidFill>
                  <a:srgbClr val="2A2A2A"/>
                </a:solidFill>
                <a:latin typeface="Gullias"/>
                <a:ea typeface="Gullias"/>
                <a:cs typeface="Gullias"/>
                <a:sym typeface="Gullias"/>
              </a:defRPr>
            </a:pPr>
            <a:r>
              <a:t>Paradoja de </a:t>
            </a:r>
            <a:r>
              <a:rPr>
                <a:solidFill>
                  <a:srgbClr val="E46C0A"/>
                </a:solidFill>
              </a:rPr>
              <a:t>la Reina Roja</a:t>
            </a:r>
          </a:p>
        </p:txBody>
      </p:sp>
      <p:sp>
        <p:nvSpPr>
          <p:cNvPr id="242" name="Shape 242"/>
          <p:cNvSpPr/>
          <p:nvPr/>
        </p:nvSpPr>
        <p:spPr>
          <a:xfrm>
            <a:off x="1529093" y="2726314"/>
            <a:ext cx="2795986" cy="1278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1600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–  Pero, Reina Roja, es extraño, ¡corremos velozmente, pero el paisaje no cambia! – dice Alicia</a:t>
            </a:r>
          </a:p>
        </p:txBody>
      </p:sp>
      <p:sp>
        <p:nvSpPr>
          <p:cNvPr id="243" name="Shape 243"/>
          <p:cNvSpPr/>
          <p:nvPr/>
        </p:nvSpPr>
        <p:spPr>
          <a:xfrm>
            <a:off x="1696915" y="2282692"/>
            <a:ext cx="5911534" cy="1424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1800">
                <a:latin typeface="Calibri"/>
                <a:ea typeface="Calibri"/>
                <a:cs typeface="Calibri"/>
                <a:sym typeface="Calibri"/>
              </a:defRPr>
            </a:pPr>
            <a:r>
              <a:t>Para un sistema evolutivo, la mejora continua es necesaria para sólo mantener su ajuste a los sistemas con los que está coevolucionando.</a:t>
            </a:r>
          </a:p>
          <a:p>
            <a:pPr algn="ctr">
              <a:defRPr b="1" sz="18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ctr">
              <a:defRPr b="1" sz="1800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No avanzar es ir hacía atrás.</a:t>
            </a:r>
          </a:p>
        </p:txBody>
      </p:sp>
      <p:grpSp>
        <p:nvGrpSpPr>
          <p:cNvPr id="246" name="Group 246"/>
          <p:cNvGrpSpPr/>
          <p:nvPr/>
        </p:nvGrpSpPr>
        <p:grpSpPr>
          <a:xfrm>
            <a:off x="2693699" y="554940"/>
            <a:ext cx="6573171" cy="117413"/>
            <a:chOff x="0" y="0"/>
            <a:chExt cx="6573169" cy="117411"/>
          </a:xfrm>
        </p:grpSpPr>
        <p:sp>
          <p:nvSpPr>
            <p:cNvPr id="244" name="Shape 244"/>
            <p:cNvSpPr/>
            <p:nvPr/>
          </p:nvSpPr>
          <p:spPr>
            <a:xfrm>
              <a:off x="-1" y="0"/>
              <a:ext cx="6573170" cy="1"/>
            </a:xfrm>
            <a:prstGeom prst="line">
              <a:avLst/>
            </a:prstGeom>
            <a:noFill/>
            <a:ln w="25400" cap="flat">
              <a:solidFill>
                <a:srgbClr val="1EBB90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45" name="Shape 245"/>
            <p:cNvSpPr/>
            <p:nvPr/>
          </p:nvSpPr>
          <p:spPr>
            <a:xfrm flipV="1">
              <a:off x="1958982" y="89646"/>
              <a:ext cx="4614188" cy="27766"/>
            </a:xfrm>
            <a:prstGeom prst="line">
              <a:avLst/>
            </a:prstGeom>
            <a:noFill/>
            <a:ln w="25400" cap="flat">
              <a:solidFill>
                <a:srgbClr val="1EBB90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pic>
        <p:nvPicPr>
          <p:cNvPr id="247" name="image21.png" descr="Resultado de imagen para flat design circle"/>
          <p:cNvPicPr>
            <a:picLocks noChangeAspect="1"/>
          </p:cNvPicPr>
          <p:nvPr/>
        </p:nvPicPr>
        <p:blipFill>
          <a:blip r:embed="rId2">
            <a:extLst/>
          </a:blip>
          <a:srcRect l="69830" t="0" r="0" b="50795"/>
          <a:stretch>
            <a:fillRect/>
          </a:stretch>
        </p:blipFill>
        <p:spPr>
          <a:xfrm>
            <a:off x="3806264" y="4084263"/>
            <a:ext cx="1692836" cy="18108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0" name="Group 250"/>
          <p:cNvGrpSpPr/>
          <p:nvPr/>
        </p:nvGrpSpPr>
        <p:grpSpPr>
          <a:xfrm>
            <a:off x="5517913" y="2282692"/>
            <a:ext cx="2296753" cy="2948669"/>
            <a:chOff x="0" y="0"/>
            <a:chExt cx="2296752" cy="2948668"/>
          </a:xfrm>
        </p:grpSpPr>
        <p:sp>
          <p:nvSpPr>
            <p:cNvPr id="248" name="Shape 248"/>
            <p:cNvSpPr/>
            <p:nvPr/>
          </p:nvSpPr>
          <p:spPr>
            <a:xfrm>
              <a:off x="0" y="0"/>
              <a:ext cx="2296753" cy="2948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46"/>
                  </a:moveTo>
                  <a:lnTo>
                    <a:pt x="0" y="1446"/>
                  </a:lnTo>
                  <a:cubicBezTo>
                    <a:pt x="0" y="647"/>
                    <a:pt x="831" y="0"/>
                    <a:pt x="1856" y="0"/>
                  </a:cubicBezTo>
                  <a:lnTo>
                    <a:pt x="19744" y="0"/>
                  </a:lnTo>
                  <a:lnTo>
                    <a:pt x="19744" y="0"/>
                  </a:lnTo>
                  <a:cubicBezTo>
                    <a:pt x="20769" y="0"/>
                    <a:pt x="21600" y="647"/>
                    <a:pt x="21600" y="1446"/>
                  </a:cubicBezTo>
                  <a:lnTo>
                    <a:pt x="21600" y="20154"/>
                  </a:lnTo>
                  <a:lnTo>
                    <a:pt x="21600" y="20154"/>
                  </a:lnTo>
                  <a:cubicBezTo>
                    <a:pt x="21600" y="20953"/>
                    <a:pt x="20769" y="21600"/>
                    <a:pt x="19744" y="21600"/>
                  </a:cubicBezTo>
                  <a:lnTo>
                    <a:pt x="1856" y="21600"/>
                  </a:lnTo>
                  <a:lnTo>
                    <a:pt x="1856" y="21600"/>
                  </a:lnTo>
                  <a:cubicBezTo>
                    <a:pt x="831" y="21600"/>
                    <a:pt x="0" y="20953"/>
                    <a:pt x="0" y="20154"/>
                  </a:cubicBezTo>
                  <a:close/>
                </a:path>
              </a:pathLst>
            </a:custGeom>
            <a:solidFill>
              <a:schemeClr val="accent1">
                <a:lumOff val="7520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/>
            </a:p>
          </p:txBody>
        </p:sp>
        <p:pic>
          <p:nvPicPr>
            <p:cNvPr id="249" name="image2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1" b="0"/>
            <a:stretch>
              <a:fillRect/>
            </a:stretch>
          </p:blipFill>
          <p:spPr>
            <a:xfrm>
              <a:off x="0" y="0"/>
              <a:ext cx="2296716" cy="2948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5" y="0"/>
                  </a:moveTo>
                  <a:cubicBezTo>
                    <a:pt x="830" y="0"/>
                    <a:pt x="0" y="646"/>
                    <a:pt x="0" y="1445"/>
                  </a:cubicBezTo>
                  <a:lnTo>
                    <a:pt x="0" y="20152"/>
                  </a:lnTo>
                  <a:cubicBezTo>
                    <a:pt x="0" y="20951"/>
                    <a:pt x="830" y="21600"/>
                    <a:pt x="1855" y="21600"/>
                  </a:cubicBezTo>
                  <a:lnTo>
                    <a:pt x="19745" y="21600"/>
                  </a:lnTo>
                  <a:cubicBezTo>
                    <a:pt x="20770" y="21600"/>
                    <a:pt x="21600" y="20951"/>
                    <a:pt x="21600" y="20152"/>
                  </a:cubicBezTo>
                  <a:lnTo>
                    <a:pt x="21600" y="1445"/>
                  </a:lnTo>
                  <a:cubicBezTo>
                    <a:pt x="21600" y="646"/>
                    <a:pt x="20770" y="0"/>
                    <a:pt x="19745" y="0"/>
                  </a:cubicBezTo>
                  <a:lnTo>
                    <a:pt x="1855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blurRad="0" stA="38000" stPos="0" endA="0" endPos="40000" dist="0" dir="5400000" fadeDir="5400000" sx="100000" sy="-100000" kx="0" ky="0" algn="bl" rotWithShape="0"/>
            </a:effectLst>
          </p:spPr>
        </p:pic>
      </p:grpSp>
      <p:sp>
        <p:nvSpPr>
          <p:cNvPr id="251" name="Shape 251"/>
          <p:cNvSpPr/>
          <p:nvPr/>
        </p:nvSpPr>
        <p:spPr>
          <a:xfrm>
            <a:off x="1529093" y="3767802"/>
            <a:ext cx="2778206" cy="70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–   Corremos para quedarnos en el mismo lugar –responde la reina.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Class="entr" nodeType="afterEffect" presetSubtype="4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2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Class="entr" nodeType="afterEffect" presetSubtype="10" presetID="19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Class="entr" nodeType="after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Class="entr" nodeType="after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xit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1" dur="500" fill="hold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Class="exit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5" dur="500" fill="hold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Class="exit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Class="entr" nodeType="afterEffect" presetSubtype="0" presetID="15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Class="entr" nodeType="afterEffect" presetSubtype="4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2" grpId="4"/>
      <p:bldP build="whole" bldLvl="1" animBg="1" rev="0" advAuto="0" spid="241" grpId="1"/>
      <p:bldP build="whole" bldLvl="1" animBg="1" rev="0" advAuto="0" spid="242" grpId="6"/>
      <p:bldP build="whole" bldLvl="1" animBg="1" rev="0" advAuto="0" spid="250" grpId="3"/>
      <p:bldP build="whole" bldLvl="1" animBg="1" rev="0" advAuto="0" spid="251" grpId="7"/>
      <p:bldP build="whole" bldLvl="1" animBg="1" rev="0" advAuto="0" spid="247" grpId="10"/>
      <p:bldP build="whole" bldLvl="1" animBg="1" rev="0" advAuto="0" spid="250" grpId="8"/>
      <p:bldP build="whole" bldLvl="1" animBg="1" rev="0" advAuto="0" spid="246" grpId="2"/>
      <p:bldP build="whole" bldLvl="1" animBg="1" rev="0" advAuto="0" spid="251" grpId="5"/>
      <p:bldP build="whole" bldLvl="1" animBg="1" rev="0" advAuto="0" spid="243" grpId="9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roup 255"/>
          <p:cNvGrpSpPr/>
          <p:nvPr/>
        </p:nvGrpSpPr>
        <p:grpSpPr>
          <a:xfrm>
            <a:off x="1530723" y="2339434"/>
            <a:ext cx="6470651" cy="2662212"/>
            <a:chOff x="0" y="0"/>
            <a:chExt cx="6470650" cy="2662210"/>
          </a:xfrm>
        </p:grpSpPr>
        <p:sp>
          <p:nvSpPr>
            <p:cNvPr id="253" name="Shape 253"/>
            <p:cNvSpPr/>
            <p:nvPr/>
          </p:nvSpPr>
          <p:spPr>
            <a:xfrm>
              <a:off x="-1" y="-1"/>
              <a:ext cx="6470652" cy="2662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56"/>
                  </a:moveTo>
                  <a:lnTo>
                    <a:pt x="0" y="1856"/>
                  </a:lnTo>
                  <a:cubicBezTo>
                    <a:pt x="0" y="831"/>
                    <a:pt x="342" y="0"/>
                    <a:pt x="764" y="0"/>
                  </a:cubicBezTo>
                  <a:lnTo>
                    <a:pt x="20836" y="0"/>
                  </a:lnTo>
                  <a:lnTo>
                    <a:pt x="20836" y="0"/>
                  </a:lnTo>
                  <a:cubicBezTo>
                    <a:pt x="21258" y="0"/>
                    <a:pt x="21600" y="831"/>
                    <a:pt x="21600" y="1856"/>
                  </a:cubicBezTo>
                  <a:lnTo>
                    <a:pt x="21600" y="19744"/>
                  </a:lnTo>
                  <a:lnTo>
                    <a:pt x="21600" y="19744"/>
                  </a:lnTo>
                  <a:cubicBezTo>
                    <a:pt x="21600" y="20769"/>
                    <a:pt x="21258" y="21600"/>
                    <a:pt x="20836" y="21600"/>
                  </a:cubicBezTo>
                  <a:lnTo>
                    <a:pt x="764" y="21600"/>
                  </a:lnTo>
                  <a:lnTo>
                    <a:pt x="764" y="21600"/>
                  </a:lnTo>
                  <a:cubicBezTo>
                    <a:pt x="342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chemeClr val="accent1">
                <a:lumOff val="7520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/>
            </a:p>
          </p:txBody>
        </p:sp>
        <p:pic>
          <p:nvPicPr>
            <p:cNvPr id="254" name="image2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6470650" cy="2662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3" y="0"/>
                  </a:moveTo>
                  <a:cubicBezTo>
                    <a:pt x="341" y="0"/>
                    <a:pt x="0" y="830"/>
                    <a:pt x="0" y="1855"/>
                  </a:cubicBezTo>
                  <a:lnTo>
                    <a:pt x="0" y="19742"/>
                  </a:lnTo>
                  <a:cubicBezTo>
                    <a:pt x="0" y="20767"/>
                    <a:pt x="341" y="21600"/>
                    <a:pt x="763" y="21600"/>
                  </a:cubicBezTo>
                  <a:lnTo>
                    <a:pt x="20837" y="21600"/>
                  </a:lnTo>
                  <a:cubicBezTo>
                    <a:pt x="21259" y="21600"/>
                    <a:pt x="21600" y="20767"/>
                    <a:pt x="21600" y="19742"/>
                  </a:cubicBezTo>
                  <a:lnTo>
                    <a:pt x="21600" y="1855"/>
                  </a:lnTo>
                  <a:cubicBezTo>
                    <a:pt x="21600" y="830"/>
                    <a:pt x="21259" y="0"/>
                    <a:pt x="20837" y="0"/>
                  </a:cubicBezTo>
                  <a:lnTo>
                    <a:pt x="763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blurRad="0" stA="38000" stPos="0" endA="0" endPos="40000" dist="0" dir="5400000" fadeDir="5400000" sx="100000" sy="-100000" kx="0" ky="0" algn="bl" rotWithShape="0"/>
            </a:effectLst>
          </p:spPr>
        </p:pic>
      </p:grpSp>
      <p:sp>
        <p:nvSpPr>
          <p:cNvPr id="256" name="Shape 256"/>
          <p:cNvSpPr/>
          <p:nvPr/>
        </p:nvSpPr>
        <p:spPr>
          <a:xfrm>
            <a:off x="1702767" y="2314034"/>
            <a:ext cx="6374807" cy="1170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400">
                <a:latin typeface="Calibri"/>
                <a:ea typeface="Calibri"/>
                <a:cs typeface="Calibri"/>
                <a:sym typeface="Calibri"/>
              </a:defRPr>
            </a:pPr>
            <a:r>
              <a:t>Sólo tu puedes </a:t>
            </a:r>
            <a:r>
              <a:rPr>
                <a:solidFill>
                  <a:srgbClr val="E46C0A"/>
                </a:solidFill>
                <a:latin typeface="Gullias"/>
                <a:ea typeface="Gullias"/>
                <a:cs typeface="Gullias"/>
                <a:sym typeface="Gullias"/>
              </a:rPr>
              <a:t>detener el efecto domin</a:t>
            </a:r>
            <a:r>
              <a:rPr>
                <a:solidFill>
                  <a:srgbClr val="E46C0A"/>
                </a:solidFill>
                <a:latin typeface="Gullias"/>
                <a:ea typeface="Gullias"/>
                <a:cs typeface="Gullias"/>
                <a:sym typeface="Gullias"/>
              </a:rPr>
              <a:t>o</a:t>
            </a:r>
            <a:r>
              <a:rPr>
                <a:solidFill>
                  <a:srgbClr val="E46C0A"/>
                </a:solidFill>
                <a:latin typeface="Gullias"/>
                <a:ea typeface="Gullias"/>
                <a:cs typeface="Gullias"/>
                <a:sym typeface="Gullias"/>
              </a:rPr>
              <a:t> </a:t>
            </a:r>
            <a:r>
              <a:t>con errores en el procedimiento y atención al cliente.</a:t>
            </a:r>
          </a:p>
        </p:txBody>
      </p:sp>
      <p:grpSp>
        <p:nvGrpSpPr>
          <p:cNvPr id="259" name="Group 259"/>
          <p:cNvGrpSpPr/>
          <p:nvPr/>
        </p:nvGrpSpPr>
        <p:grpSpPr>
          <a:xfrm>
            <a:off x="3029587" y="575618"/>
            <a:ext cx="7413029" cy="792449"/>
            <a:chOff x="0" y="0"/>
            <a:chExt cx="7413028" cy="792447"/>
          </a:xfrm>
        </p:grpSpPr>
        <p:sp>
          <p:nvSpPr>
            <p:cNvPr id="257" name="Shape 257"/>
            <p:cNvSpPr/>
            <p:nvPr/>
          </p:nvSpPr>
          <p:spPr>
            <a:xfrm>
              <a:off x="0" y="0"/>
              <a:ext cx="7413029" cy="7924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3" tIns="91423" rIns="91423" bIns="91423" numCol="1" anchor="t">
              <a:spAutoFit/>
            </a:bodyPr>
            <a:lstStyle/>
            <a:p>
              <a:pPr>
                <a:spcBef>
                  <a:spcPts val="400"/>
                </a:spcBef>
                <a:defRPr b="1" sz="4000">
                  <a:solidFill>
                    <a:srgbClr val="E46C0A"/>
                  </a:solidFill>
                  <a:latin typeface="Gullias"/>
                  <a:ea typeface="Gullias"/>
                  <a:cs typeface="Gullias"/>
                  <a:sym typeface="Gullias"/>
                </a:defRPr>
              </a:pPr>
              <a:r>
                <a:t>Efecto</a:t>
              </a:r>
              <a:r>
                <a:rPr>
                  <a:solidFill>
                    <a:srgbClr val="8C8C8C"/>
                  </a:solidFill>
                </a:rPr>
                <a:t> </a:t>
              </a:r>
              <a:r>
                <a:rPr>
                  <a:solidFill>
                    <a:srgbClr val="2A2A2A"/>
                  </a:solidFill>
                </a:rPr>
                <a:t>Domin</a:t>
              </a:r>
              <a:r>
                <a:rPr>
                  <a:solidFill>
                    <a:srgbClr val="2A2A2A"/>
                  </a:solidFill>
                </a:rPr>
                <a:t>o</a:t>
              </a:r>
            </a:p>
          </p:txBody>
        </p:sp>
        <p:sp>
          <p:nvSpPr>
            <p:cNvPr id="258" name="Shape 258"/>
            <p:cNvSpPr/>
            <p:nvPr/>
          </p:nvSpPr>
          <p:spPr>
            <a:xfrm flipV="1">
              <a:off x="3234763" y="77824"/>
              <a:ext cx="62754" cy="71719"/>
            </a:xfrm>
            <a:prstGeom prst="line">
              <a:avLst/>
            </a:prstGeom>
            <a:noFill/>
            <a:ln w="38100" cap="flat">
              <a:solidFill>
                <a:srgbClr val="E46C0A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62" name="Group 262"/>
          <p:cNvGrpSpPr/>
          <p:nvPr/>
        </p:nvGrpSpPr>
        <p:grpSpPr>
          <a:xfrm>
            <a:off x="-6323" y="1272117"/>
            <a:ext cx="6573171" cy="89648"/>
            <a:chOff x="0" y="0"/>
            <a:chExt cx="6573169" cy="89647"/>
          </a:xfrm>
        </p:grpSpPr>
        <p:sp>
          <p:nvSpPr>
            <p:cNvPr id="260" name="Shape 260"/>
            <p:cNvSpPr/>
            <p:nvPr/>
          </p:nvSpPr>
          <p:spPr>
            <a:xfrm>
              <a:off x="-1" y="-1"/>
              <a:ext cx="6573170" cy="1"/>
            </a:xfrm>
            <a:prstGeom prst="line">
              <a:avLst/>
            </a:prstGeom>
            <a:noFill/>
            <a:ln w="19050" cap="flat">
              <a:solidFill>
                <a:srgbClr val="1EBB90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0" y="89647"/>
              <a:ext cx="2559618" cy="1"/>
            </a:xfrm>
            <a:prstGeom prst="line">
              <a:avLst/>
            </a:prstGeom>
            <a:noFill/>
            <a:ln w="19050" cap="flat">
              <a:solidFill>
                <a:srgbClr val="1EBB90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pic>
        <p:nvPicPr>
          <p:cNvPr id="263" name="image24.png" descr="Resultado de imagen para flat design domino"/>
          <p:cNvPicPr>
            <a:picLocks noChangeAspect="1"/>
          </p:cNvPicPr>
          <p:nvPr/>
        </p:nvPicPr>
        <p:blipFill>
          <a:blip r:embed="rId3">
            <a:extLst/>
          </a:blip>
          <a:srcRect l="13607" t="11587" r="13173" b="19020"/>
          <a:stretch>
            <a:fillRect/>
          </a:stretch>
        </p:blipFill>
        <p:spPr>
          <a:xfrm>
            <a:off x="3404270" y="3421739"/>
            <a:ext cx="2286001" cy="23470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4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2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Class="entr" nodeType="afterEffect" presetSubtype="1" presetID="2" grpId="3" fill="hold">
                                  <p:stCondLst>
                                    <p:cond delay="8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822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22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5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mph" nodeType="afterEffect" presetSubtype="0" presetID="32" grpId="7" fill="hold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37" dur="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38" dur="16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39" dur="16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40" dur="16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41" dur="16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6" grpId="5"/>
      <p:bldP build="whole" bldLvl="1" animBg="1" rev="0" advAuto="0" spid="263" grpId="6"/>
      <p:bldP build="whole" bldLvl="1" animBg="1" rev="0" advAuto="0" spid="255" grpId="3"/>
      <p:bldP build="whole" bldLvl="1" animBg="1" rev="0" advAuto="0" spid="255" grpId="4"/>
      <p:bldP build="whole" bldLvl="1" animBg="1" rev="0" advAuto="0" spid="263" grpId="7"/>
      <p:bldP build="whole" bldLvl="1" animBg="1" rev="0" advAuto="0" spid="262" grpId="2"/>
      <p:bldP build="whole" bldLvl="1" animBg="1" rev="0" advAuto="0" spid="25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/>
        </p:nvSpPr>
        <p:spPr>
          <a:xfrm>
            <a:off x="2315392" y="786788"/>
            <a:ext cx="7413029" cy="792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spcBef>
                <a:spcPts val="400"/>
              </a:spcBef>
              <a:defRPr b="1" sz="4000">
                <a:solidFill>
                  <a:srgbClr val="424342"/>
                </a:solidFill>
                <a:latin typeface="Gullias"/>
                <a:ea typeface="Gullias"/>
                <a:cs typeface="Gullias"/>
                <a:sym typeface="Gullias"/>
              </a:defRPr>
            </a:pPr>
            <a:r>
              <a:t>El primer </a:t>
            </a:r>
            <a:r>
              <a:rPr spc="300">
                <a:solidFill>
                  <a:srgbClr val="E46C0A"/>
                </a:solidFill>
              </a:rPr>
              <a:t>aviador</a:t>
            </a:r>
          </a:p>
        </p:txBody>
      </p:sp>
      <p:sp>
        <p:nvSpPr>
          <p:cNvPr id="266" name="Shape 266"/>
          <p:cNvSpPr/>
          <p:nvPr/>
        </p:nvSpPr>
        <p:spPr>
          <a:xfrm>
            <a:off x="1566101" y="2901400"/>
            <a:ext cx="3289781" cy="1158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2400">
                <a:latin typeface="Calibri"/>
                <a:ea typeface="Calibri"/>
                <a:cs typeface="Calibri"/>
                <a:sym typeface="Calibri"/>
              </a:defRPr>
            </a:pPr>
            <a:r>
              <a:t>Una cosa es ser inventor.</a:t>
            </a:r>
            <a:br/>
            <a:r>
              <a:t>Otra es ser aviador.</a:t>
            </a:r>
          </a:p>
        </p:txBody>
      </p:sp>
      <p:grpSp>
        <p:nvGrpSpPr>
          <p:cNvPr id="269" name="Group 269"/>
          <p:cNvGrpSpPr/>
          <p:nvPr/>
        </p:nvGrpSpPr>
        <p:grpSpPr>
          <a:xfrm>
            <a:off x="2693699" y="554940"/>
            <a:ext cx="6573171" cy="117413"/>
            <a:chOff x="0" y="0"/>
            <a:chExt cx="6573169" cy="117411"/>
          </a:xfrm>
        </p:grpSpPr>
        <p:sp>
          <p:nvSpPr>
            <p:cNvPr id="267" name="Shape 267"/>
            <p:cNvSpPr/>
            <p:nvPr/>
          </p:nvSpPr>
          <p:spPr>
            <a:xfrm>
              <a:off x="-1" y="0"/>
              <a:ext cx="6573170" cy="1"/>
            </a:xfrm>
            <a:prstGeom prst="line">
              <a:avLst/>
            </a:prstGeom>
            <a:noFill/>
            <a:ln w="25400" cap="flat">
              <a:solidFill>
                <a:srgbClr val="1EBB90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68" name="Shape 268"/>
            <p:cNvSpPr/>
            <p:nvPr/>
          </p:nvSpPr>
          <p:spPr>
            <a:xfrm flipV="1">
              <a:off x="1958982" y="89646"/>
              <a:ext cx="4614188" cy="27766"/>
            </a:xfrm>
            <a:prstGeom prst="line">
              <a:avLst/>
            </a:prstGeom>
            <a:noFill/>
            <a:ln w="25400" cap="flat">
              <a:solidFill>
                <a:srgbClr val="1EBB90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72" name="Group 272" descr="Imagen relacionada"/>
          <p:cNvGrpSpPr/>
          <p:nvPr/>
        </p:nvGrpSpPr>
        <p:grpSpPr>
          <a:xfrm>
            <a:off x="5309046" y="2209799"/>
            <a:ext cx="2855517" cy="2438401"/>
            <a:chOff x="0" y="0"/>
            <a:chExt cx="2855515" cy="2438400"/>
          </a:xfrm>
        </p:grpSpPr>
        <p:sp>
          <p:nvSpPr>
            <p:cNvPr id="270" name="Shape 270"/>
            <p:cNvSpPr/>
            <p:nvPr/>
          </p:nvSpPr>
          <p:spPr>
            <a:xfrm>
              <a:off x="0" y="-1"/>
              <a:ext cx="2855497" cy="2438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56"/>
                  </a:moveTo>
                  <a:lnTo>
                    <a:pt x="0" y="1856"/>
                  </a:lnTo>
                  <a:cubicBezTo>
                    <a:pt x="0" y="831"/>
                    <a:pt x="710" y="0"/>
                    <a:pt x="1585" y="0"/>
                  </a:cubicBezTo>
                  <a:lnTo>
                    <a:pt x="20015" y="0"/>
                  </a:lnTo>
                  <a:lnTo>
                    <a:pt x="20015" y="0"/>
                  </a:lnTo>
                  <a:cubicBezTo>
                    <a:pt x="20890" y="0"/>
                    <a:pt x="21600" y="831"/>
                    <a:pt x="21600" y="1856"/>
                  </a:cubicBezTo>
                  <a:lnTo>
                    <a:pt x="21600" y="19744"/>
                  </a:lnTo>
                  <a:lnTo>
                    <a:pt x="21600" y="19744"/>
                  </a:lnTo>
                  <a:cubicBezTo>
                    <a:pt x="21600" y="20769"/>
                    <a:pt x="20890" y="21600"/>
                    <a:pt x="20015" y="21600"/>
                  </a:cubicBezTo>
                  <a:lnTo>
                    <a:pt x="1585" y="21600"/>
                  </a:lnTo>
                  <a:lnTo>
                    <a:pt x="1585" y="21600"/>
                  </a:lnTo>
                  <a:cubicBezTo>
                    <a:pt x="710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chemeClr val="accent1">
                <a:lumOff val="7520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/>
            </a:p>
          </p:txBody>
        </p:sp>
        <p:pic>
          <p:nvPicPr>
            <p:cNvPr id="271" name="image25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0734" t="22205" r="33665" b="29233"/>
            <a:stretch>
              <a:fillRect/>
            </a:stretch>
          </p:blipFill>
          <p:spPr>
            <a:xfrm>
              <a:off x="0" y="-1"/>
              <a:ext cx="2855516" cy="243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5" y="0"/>
                  </a:moveTo>
                  <a:cubicBezTo>
                    <a:pt x="710" y="0"/>
                    <a:pt x="0" y="831"/>
                    <a:pt x="0" y="1856"/>
                  </a:cubicBezTo>
                  <a:lnTo>
                    <a:pt x="0" y="19744"/>
                  </a:lnTo>
                  <a:cubicBezTo>
                    <a:pt x="0" y="20769"/>
                    <a:pt x="710" y="21600"/>
                    <a:pt x="1585" y="21600"/>
                  </a:cubicBezTo>
                  <a:lnTo>
                    <a:pt x="20015" y="21600"/>
                  </a:lnTo>
                  <a:cubicBezTo>
                    <a:pt x="20890" y="21600"/>
                    <a:pt x="21600" y="20769"/>
                    <a:pt x="21600" y="19744"/>
                  </a:cubicBezTo>
                  <a:lnTo>
                    <a:pt x="21600" y="1856"/>
                  </a:lnTo>
                  <a:cubicBezTo>
                    <a:pt x="21600" y="831"/>
                    <a:pt x="20890" y="0"/>
                    <a:pt x="20015" y="0"/>
                  </a:cubicBezTo>
                  <a:lnTo>
                    <a:pt x="1585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blurRad="0" stA="38000" stPos="0" endA="0" endPos="40000" dist="0" dir="5400000" fadeDir="5400000" sx="100000" sy="-100000" kx="0" ky="0" algn="bl" rotWithShape="0"/>
            </a:effectLst>
          </p:spPr>
        </p:pic>
      </p:grpSp>
      <p:sp>
        <p:nvSpPr>
          <p:cNvPr id="273" name="Shape 273"/>
          <p:cNvSpPr/>
          <p:nvPr/>
        </p:nvSpPr>
        <p:spPr>
          <a:xfrm>
            <a:off x="2315392" y="4978636"/>
            <a:ext cx="4790835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 sz="3200">
                <a:latin typeface="Calibri"/>
                <a:ea typeface="Calibri"/>
                <a:cs typeface="Calibri"/>
                <a:sym typeface="Calibri"/>
              </a:defRPr>
            </a:pPr>
            <a:r>
              <a:t>¡</a:t>
            </a:r>
            <a:r>
              <a:rPr>
                <a:solidFill>
                  <a:srgbClr val="E46C0A"/>
                </a:solidFill>
              </a:rPr>
              <a:t>Averígualo </a:t>
            </a:r>
            <a:r>
              <a:rPr>
                <a:solidFill>
                  <a:srgbClr val="2A2A2A"/>
                </a:solidFill>
              </a:rPr>
              <a:t>desde antes!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Class="entr" nodeType="afterEffect" presetSubtype="4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2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Class="entr" nodeType="after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Class="entr" nodeType="afterEffect" presetSubtype="0" presetID="15" grpId="4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Class="entr" nodeType="afterEffect" presetSubtype="0" presetID="1" grpId="5" fill="hold">
                                  <p:stCondLst>
                                    <p:cond delay="125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6" grpId="3"/>
      <p:bldP build="whole" bldLvl="1" animBg="1" rev="0" advAuto="0" spid="265" grpId="1"/>
      <p:bldP build="whole" bldLvl="1" animBg="1" rev="0" advAuto="0" spid="272" grpId="4"/>
      <p:bldP build="whole" bldLvl="1" animBg="1" rev="0" advAuto="0" spid="273" grpId="5"/>
      <p:bldP build="whole" bldLvl="1" animBg="1" rev="0" advAuto="0" spid="269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image2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518" y="17514391"/>
            <a:ext cx="49171" cy="45721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Shape 276"/>
          <p:cNvSpPr/>
          <p:nvPr/>
        </p:nvSpPr>
        <p:spPr>
          <a:xfrm>
            <a:off x="1166391" y="2092713"/>
            <a:ext cx="7536292" cy="1094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i="1" sz="6600">
                <a:solidFill>
                  <a:srgbClr val="424342"/>
                </a:solidFill>
                <a:latin typeface="Gullias"/>
                <a:ea typeface="Gullias"/>
                <a:cs typeface="Gullias"/>
                <a:sym typeface="Gullias"/>
              </a:defRPr>
            </a:pPr>
            <a:r>
              <a:t>Carlos</a:t>
            </a:r>
            <a:r>
              <a:rPr>
                <a:solidFill>
                  <a:schemeClr val="accent6"/>
                </a:solidFill>
              </a:rPr>
              <a:t> Olivares</a:t>
            </a:r>
          </a:p>
        </p:txBody>
      </p:sp>
      <p:sp>
        <p:nvSpPr>
          <p:cNvPr id="277" name="Shape 277"/>
          <p:cNvSpPr/>
          <p:nvPr/>
        </p:nvSpPr>
        <p:spPr>
          <a:xfrm>
            <a:off x="1925959" y="3644398"/>
            <a:ext cx="2286001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800">
                <a:solidFill>
                  <a:srgbClr val="42434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@liberatumente </a:t>
            </a:r>
          </a:p>
        </p:txBody>
      </p:sp>
      <p:pic>
        <p:nvPicPr>
          <p:cNvPr id="278" name="image2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75654" y="3653630"/>
            <a:ext cx="369077" cy="3636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image2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49457" y="108174"/>
            <a:ext cx="4905003" cy="4905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image2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03648" y="4078058"/>
            <a:ext cx="503071" cy="503071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Shape 281"/>
          <p:cNvSpPr/>
          <p:nvPr/>
        </p:nvSpPr>
        <p:spPr>
          <a:xfrm>
            <a:off x="1925959" y="4087000"/>
            <a:ext cx="2286001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800">
                <a:solidFill>
                  <a:srgbClr val="42434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/liberatumente </a:t>
            </a:r>
          </a:p>
        </p:txBody>
      </p:sp>
      <p:pic>
        <p:nvPicPr>
          <p:cNvPr id="282" name="image3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75654" y="4592839"/>
            <a:ext cx="356015" cy="356015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Shape 283"/>
          <p:cNvSpPr/>
          <p:nvPr/>
        </p:nvSpPr>
        <p:spPr>
          <a:xfrm>
            <a:off x="1925959" y="4592839"/>
            <a:ext cx="2286001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800">
                <a:solidFill>
                  <a:srgbClr val="42434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@liberatumente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4" presetID="22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2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Class="entr" nodeType="afterEffect" presetSubtype="1" presetID="7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367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7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367"/>
                            </p:stCondLst>
                            <p:childTnLst>
                              <p:par>
                                <p:cTn id="19" presetClass="entr" nodeType="afterEffect" presetSubtype="1" presetID="2" grpId="4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367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7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234"/>
                            </p:stCondLst>
                            <p:childTnLst>
                              <p:par>
                                <p:cTn id="24" presetClass="entr" nodeType="afterEffect" presetSubtype="1" presetID="7" grpId="5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822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22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56"/>
                            </p:stCondLst>
                            <p:childTnLst>
                              <p:par>
                                <p:cTn id="29" presetClass="entr" nodeType="afterEffect" presetSubtype="1" presetID="2" grpId="6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367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7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423"/>
                            </p:stCondLst>
                            <p:childTnLst>
                              <p:par>
                                <p:cTn id="34" presetClass="entr" nodeType="afterEffect" presetSubtype="1" presetID="7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822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22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245"/>
                            </p:stCondLst>
                            <p:childTnLst>
                              <p:par>
                                <p:cTn id="39" presetClass="entr" nodeType="afterEffect" presetSubtype="1" presetID="2" grpId="8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367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67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1" grpId="6"/>
      <p:bldP build="whole" bldLvl="1" animBg="1" rev="0" advAuto="0" spid="278" grpId="3"/>
      <p:bldP build="whole" bldLvl="1" animBg="1" rev="0" advAuto="0" spid="277" grpId="4"/>
      <p:bldP build="whole" bldLvl="1" animBg="1" rev="0" advAuto="0" spid="276" grpId="1"/>
      <p:bldP build="whole" bldLvl="1" animBg="1" rev="0" advAuto="0" spid="282" grpId="7"/>
      <p:bldP build="whole" bldLvl="1" animBg="1" rev="0" advAuto="0" spid="279" grpId="2"/>
      <p:bldP build="whole" bldLvl="1" animBg="1" rev="0" advAuto="0" spid="280" grpId="5"/>
      <p:bldP build="whole" bldLvl="1" animBg="1" rev="0" advAuto="0" spid="283" grpId="8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2285713" y="5602511"/>
            <a:ext cx="4572001" cy="1310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pc="-150" sz="2800">
                <a:solidFill>
                  <a:srgbClr val="E46C0A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t>¿Cómo ser un buen proveedor?</a:t>
            </a:r>
            <a:br/>
          </a:p>
        </p:txBody>
      </p:sp>
      <p:grpSp>
        <p:nvGrpSpPr>
          <p:cNvPr id="113" name="Group 113"/>
          <p:cNvGrpSpPr/>
          <p:nvPr/>
        </p:nvGrpSpPr>
        <p:grpSpPr>
          <a:xfrm>
            <a:off x="1658984" y="1780150"/>
            <a:ext cx="5800058" cy="3083698"/>
            <a:chOff x="0" y="0"/>
            <a:chExt cx="5800056" cy="3083696"/>
          </a:xfrm>
        </p:grpSpPr>
        <p:sp>
          <p:nvSpPr>
            <p:cNvPr id="111" name="Shape 111"/>
            <p:cNvSpPr/>
            <p:nvPr/>
          </p:nvSpPr>
          <p:spPr>
            <a:xfrm>
              <a:off x="-1" y="0"/>
              <a:ext cx="5800058" cy="3083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56"/>
                  </a:moveTo>
                  <a:lnTo>
                    <a:pt x="0" y="1856"/>
                  </a:lnTo>
                  <a:cubicBezTo>
                    <a:pt x="0" y="831"/>
                    <a:pt x="442" y="0"/>
                    <a:pt x="987" y="0"/>
                  </a:cubicBezTo>
                  <a:lnTo>
                    <a:pt x="20613" y="0"/>
                  </a:lnTo>
                  <a:lnTo>
                    <a:pt x="20613" y="0"/>
                  </a:lnTo>
                  <a:cubicBezTo>
                    <a:pt x="21158" y="0"/>
                    <a:pt x="21600" y="831"/>
                    <a:pt x="21600" y="1856"/>
                  </a:cubicBezTo>
                  <a:lnTo>
                    <a:pt x="21600" y="19744"/>
                  </a:lnTo>
                  <a:lnTo>
                    <a:pt x="21600" y="19744"/>
                  </a:lnTo>
                  <a:cubicBezTo>
                    <a:pt x="21600" y="20769"/>
                    <a:pt x="21158" y="21600"/>
                    <a:pt x="20613" y="21600"/>
                  </a:cubicBezTo>
                  <a:lnTo>
                    <a:pt x="987" y="21600"/>
                  </a:lnTo>
                  <a:lnTo>
                    <a:pt x="987" y="21600"/>
                  </a:lnTo>
                  <a:cubicBezTo>
                    <a:pt x="442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chemeClr val="accent1">
                <a:lumOff val="7520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/>
            </a:p>
          </p:txBody>
        </p:sp>
        <p:pic>
          <p:nvPicPr>
            <p:cNvPr id="112" name="image6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2" b="0"/>
            <a:stretch>
              <a:fillRect/>
            </a:stretch>
          </p:blipFill>
          <p:spPr>
            <a:xfrm>
              <a:off x="0" y="0"/>
              <a:ext cx="5799932" cy="3083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7" y="0"/>
                  </a:moveTo>
                  <a:cubicBezTo>
                    <a:pt x="442" y="0"/>
                    <a:pt x="0" y="832"/>
                    <a:pt x="0" y="1857"/>
                  </a:cubicBezTo>
                  <a:lnTo>
                    <a:pt x="0" y="19743"/>
                  </a:lnTo>
                  <a:cubicBezTo>
                    <a:pt x="0" y="20768"/>
                    <a:pt x="442" y="21600"/>
                    <a:pt x="987" y="21600"/>
                  </a:cubicBezTo>
                  <a:lnTo>
                    <a:pt x="20614" y="21600"/>
                  </a:lnTo>
                  <a:cubicBezTo>
                    <a:pt x="21159" y="21600"/>
                    <a:pt x="21600" y="20768"/>
                    <a:pt x="21600" y="19743"/>
                  </a:cubicBezTo>
                  <a:lnTo>
                    <a:pt x="21600" y="1857"/>
                  </a:lnTo>
                  <a:cubicBezTo>
                    <a:pt x="21600" y="832"/>
                    <a:pt x="21159" y="0"/>
                    <a:pt x="20614" y="0"/>
                  </a:cubicBezTo>
                  <a:lnTo>
                    <a:pt x="987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blurRad="0" stA="38000" stPos="0" endA="0" endPos="40000" dist="0" dir="5400000" fadeDir="5400000" sx="100000" sy="-100000" kx="0" ky="0" algn="bl" rotWithShape="0"/>
            </a:effectLst>
          </p:spPr>
        </p:pic>
      </p:grpSp>
      <p:pic>
        <p:nvPicPr>
          <p:cNvPr id="114" name="image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90758" y="2247247"/>
            <a:ext cx="2562482" cy="1493994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/>
          <p:nvPr/>
        </p:nvSpPr>
        <p:spPr>
          <a:xfrm>
            <a:off x="695225" y="307910"/>
            <a:ext cx="7758491" cy="156463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defRPr b="1" spc="300" sz="4800">
                <a:solidFill>
                  <a:srgbClr val="E46C0A"/>
                </a:solidFill>
                <a:latin typeface="Gullias"/>
                <a:ea typeface="Gullias"/>
                <a:cs typeface="Gullias"/>
                <a:sym typeface="Gullias"/>
              </a:defRPr>
            </a:pPr>
            <a:r>
              <a:t>¡</a:t>
            </a:r>
            <a:r>
              <a:rPr>
                <a:solidFill>
                  <a:srgbClr val="424342"/>
                </a:solidFill>
              </a:rPr>
              <a:t>Proyectos </a:t>
            </a:r>
            <a:r>
              <a:t>Web</a:t>
            </a:r>
            <a:r>
              <a:rPr>
                <a:solidFill>
                  <a:srgbClr val="424342"/>
                </a:solidFill>
              </a:rPr>
              <a:t> Exitosos</a:t>
            </a:r>
            <a:r>
              <a:t>!</a:t>
            </a:r>
          </a:p>
        </p:txBody>
      </p:sp>
      <p:sp>
        <p:nvSpPr>
          <p:cNvPr id="116" name="Shape 116"/>
          <p:cNvSpPr/>
          <p:nvPr/>
        </p:nvSpPr>
        <p:spPr>
          <a:xfrm>
            <a:off x="1298331" y="4819160"/>
            <a:ext cx="6521365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b="1" spc="-150" sz="2500">
                <a:solidFill>
                  <a:srgbClr val="2A2A2A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¿Cómo seleccionar un buen proveedor de desarrollo?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22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22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822"/>
                            </p:stCondLst>
                            <p:childTnLst>
                              <p:par>
                                <p:cTn id="10" presetClass="entr" nodeType="after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822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22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644"/>
                            </p:stCondLst>
                            <p:childTnLst>
                              <p:par>
                                <p:cTn id="15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9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mph" nodeType="afterEffect" presetSubtype="0" presetID="26" grpId="4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20" dur="1000" fill="hold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fill="hold" autoRev="1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Class="entr" nodeType="afterEffect" presetID="9" grpId="5" fill="hold">
                                  <p:stCondLst>
                                    <p:cond delay="75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9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50"/>
                            </p:stCondLst>
                            <p:childTnLst>
                              <p:par>
                                <p:cTn id="27" presetClass="entr" nodeType="afterEffect" presetID="9" grpId="6" fill="hold">
                                  <p:stCondLst>
                                    <p:cond delay="2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7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4" grpId="1"/>
      <p:bldP build="whole" bldLvl="1" animBg="1" rev="0" advAuto="0" spid="115" grpId="3"/>
      <p:bldP build="whole" bldLvl="1" animBg="1" rev="0" advAuto="0" spid="114" grpId="4"/>
      <p:bldP build="whole" bldLvl="1" animBg="1" rev="0" advAuto="0" spid="116" grpId="5"/>
      <p:bldP build="whole" bldLvl="1" animBg="1" rev="0" advAuto="0" spid="110" grpId="6"/>
      <p:bldP build="whole" bldLvl="1" animBg="1" rev="0" advAuto="0" spid="113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120"/>
          <p:cNvGrpSpPr/>
          <p:nvPr/>
        </p:nvGrpSpPr>
        <p:grpSpPr>
          <a:xfrm>
            <a:off x="-6323" y="1272117"/>
            <a:ext cx="6573171" cy="89648"/>
            <a:chOff x="0" y="0"/>
            <a:chExt cx="6573169" cy="89647"/>
          </a:xfrm>
        </p:grpSpPr>
        <p:sp>
          <p:nvSpPr>
            <p:cNvPr id="118" name="Shape 118"/>
            <p:cNvSpPr/>
            <p:nvPr/>
          </p:nvSpPr>
          <p:spPr>
            <a:xfrm>
              <a:off x="-1" y="-1"/>
              <a:ext cx="6573170" cy="1"/>
            </a:xfrm>
            <a:prstGeom prst="line">
              <a:avLst/>
            </a:prstGeom>
            <a:noFill/>
            <a:ln w="19050" cap="flat">
              <a:solidFill>
                <a:srgbClr val="1EBB90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0" y="89647"/>
              <a:ext cx="2559618" cy="1"/>
            </a:xfrm>
            <a:prstGeom prst="line">
              <a:avLst/>
            </a:prstGeom>
            <a:noFill/>
            <a:ln w="19050" cap="flat">
              <a:solidFill>
                <a:srgbClr val="1EBB90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121" name="Shape 121"/>
          <p:cNvSpPr/>
          <p:nvPr/>
        </p:nvSpPr>
        <p:spPr>
          <a:xfrm>
            <a:off x="2687644" y="5399845"/>
            <a:ext cx="4623811" cy="18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0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21537" y="21600"/>
                  <a:pt x="21460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63" y="0"/>
                  <a:pt x="140" y="0"/>
                </a:cubicBezTo>
                <a:close/>
              </a:path>
            </a:pathLst>
          </a:custGeom>
          <a:solidFill>
            <a:srgbClr val="1EBB90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22" name="Shape 122"/>
          <p:cNvSpPr/>
          <p:nvPr/>
        </p:nvSpPr>
        <p:spPr>
          <a:xfrm>
            <a:off x="1497546" y="793401"/>
            <a:ext cx="6585982" cy="114804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spcBef>
                <a:spcPts val="400"/>
              </a:spcBef>
              <a:defRPr b="1" sz="3200">
                <a:solidFill>
                  <a:srgbClr val="E46C0A"/>
                </a:solidFill>
                <a:latin typeface="Gullias"/>
                <a:ea typeface="Gullias"/>
                <a:cs typeface="Gullias"/>
                <a:sym typeface="Gullias"/>
              </a:defRPr>
            </a:pPr>
            <a:r>
              <a:t>¡Es </a:t>
            </a:r>
            <a:r>
              <a:rPr>
                <a:solidFill>
                  <a:srgbClr val="424342"/>
                </a:solidFill>
              </a:rPr>
              <a:t>hora</a:t>
            </a:r>
            <a:r>
              <a:t> de que </a:t>
            </a:r>
            <a:r>
              <a:rPr>
                <a:solidFill>
                  <a:srgbClr val="424342"/>
                </a:solidFill>
              </a:rPr>
              <a:t>inicies</a:t>
            </a:r>
            <a:r>
              <a:rPr>
                <a:solidFill>
                  <a:srgbClr val="5FD1BB"/>
                </a:solidFill>
              </a:rPr>
              <a:t> </a:t>
            </a:r>
            <a:r>
              <a:t>con tu </a:t>
            </a:r>
            <a:r>
              <a:rPr>
                <a:solidFill>
                  <a:srgbClr val="424342"/>
                </a:solidFill>
              </a:rPr>
              <a:t>blog!</a:t>
            </a:r>
          </a:p>
        </p:txBody>
      </p:sp>
      <p:sp>
        <p:nvSpPr>
          <p:cNvPr id="123" name="Shape 123"/>
          <p:cNvSpPr/>
          <p:nvPr/>
        </p:nvSpPr>
        <p:spPr>
          <a:xfrm>
            <a:off x="2768703" y="4221591"/>
            <a:ext cx="6023109" cy="574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Tener </a:t>
            </a:r>
            <a:r>
              <a:rPr>
                <a:solidFill>
                  <a:srgbClr val="E46C0A"/>
                </a:solidFill>
              </a:rPr>
              <a:t>libertad para crecer </a:t>
            </a:r>
            <a:r>
              <a:t>el proyecto sin limitantes como plataformas</a:t>
            </a:r>
          </a:p>
        </p:txBody>
      </p:sp>
      <p:sp>
        <p:nvSpPr>
          <p:cNvPr id="124" name="Shape 124"/>
          <p:cNvSpPr/>
          <p:nvPr/>
        </p:nvSpPr>
        <p:spPr>
          <a:xfrm>
            <a:off x="2726512" y="2364421"/>
            <a:ext cx="4557671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Quieres tener tu </a:t>
            </a:r>
            <a:r>
              <a:rPr>
                <a:solidFill>
                  <a:srgbClr val="E46C0A"/>
                </a:solidFill>
              </a:rPr>
              <a:t>propio dominio </a:t>
            </a:r>
            <a:r>
              <a:t>y correo propio.</a:t>
            </a:r>
          </a:p>
        </p:txBody>
      </p:sp>
      <p:sp>
        <p:nvSpPr>
          <p:cNvPr id="125" name="Shape 125"/>
          <p:cNvSpPr/>
          <p:nvPr/>
        </p:nvSpPr>
        <p:spPr>
          <a:xfrm>
            <a:off x="2726512" y="2868198"/>
            <a:ext cx="4355860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600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Mostrar profesionalismo</a:t>
            </a:r>
            <a:r>
              <a:rPr>
                <a:solidFill>
                  <a:schemeClr val="accent1"/>
                </a:solidFill>
              </a:rPr>
              <a:t> a tu marca o proyecto</a:t>
            </a:r>
          </a:p>
        </p:txBody>
      </p:sp>
      <p:sp>
        <p:nvSpPr>
          <p:cNvPr id="126" name="Shape 126"/>
          <p:cNvSpPr/>
          <p:nvPr/>
        </p:nvSpPr>
        <p:spPr>
          <a:xfrm>
            <a:off x="2731023" y="3356116"/>
            <a:ext cx="3250267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Tus propias </a:t>
            </a:r>
            <a:r>
              <a:rPr>
                <a:solidFill>
                  <a:srgbClr val="5F605F"/>
                </a:solidFill>
              </a:rPr>
              <a:t>métricas de visitantes</a:t>
            </a:r>
            <a:r>
              <a:t>.</a:t>
            </a:r>
          </a:p>
        </p:txBody>
      </p:sp>
      <p:sp>
        <p:nvSpPr>
          <p:cNvPr id="127" name="Shape 127"/>
          <p:cNvSpPr/>
          <p:nvPr/>
        </p:nvSpPr>
        <p:spPr>
          <a:xfrm>
            <a:off x="2751769" y="3782150"/>
            <a:ext cx="1776273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Monetizar tu sitio.</a:t>
            </a:r>
          </a:p>
        </p:txBody>
      </p:sp>
      <p:pic>
        <p:nvPicPr>
          <p:cNvPr id="128" name="imag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8894" y="5066362"/>
            <a:ext cx="2051188" cy="457258"/>
          </a:xfrm>
          <a:prstGeom prst="rect">
            <a:avLst/>
          </a:prstGeom>
          <a:ln w="12700">
            <a:miter lim="400000"/>
          </a:ln>
          <a:effectLst>
            <a:reflection blurRad="0" stA="30000" stPos="0" endA="0" endPos="40000" dist="0" dir="5400000" fadeDir="5400000" sx="100000" sy="-100000" kx="0" ky="0" algn="bl" rotWithShape="0"/>
          </a:effectLst>
        </p:spPr>
      </p:pic>
      <p:pic>
        <p:nvPicPr>
          <p:cNvPr id="129" name="image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99030" y="4870084"/>
            <a:ext cx="1072280" cy="1079024"/>
          </a:xfrm>
          <a:prstGeom prst="rect">
            <a:avLst/>
          </a:prstGeom>
          <a:ln w="12700">
            <a:miter lim="400000"/>
          </a:ln>
          <a:effectLst>
            <a:reflection blurRad="0" stA="30000" stPos="0" endA="0" endPos="40000" dist="0" dir="5400000" fadeDir="5400000" sx="100000" sy="-100000" kx="0" ky="0" algn="bl" rotWithShape="0"/>
          </a:effectLst>
        </p:spPr>
      </p:pic>
      <p:pic>
        <p:nvPicPr>
          <p:cNvPr id="130" name="image1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80256" y="5124308"/>
            <a:ext cx="1544114" cy="959270"/>
          </a:xfrm>
          <a:prstGeom prst="rect">
            <a:avLst/>
          </a:prstGeom>
          <a:ln w="12700">
            <a:miter lim="400000"/>
          </a:ln>
          <a:effectLst>
            <a:reflection blurRad="0" stA="30000" stPos="0" endA="0" endPos="40000" dist="0" dir="5400000" fadeDir="5400000" sx="100000" sy="-100000" kx="0" ky="0" algn="bl" rotWithShape="0"/>
          </a:effectLst>
        </p:spPr>
      </p:pic>
      <p:grpSp>
        <p:nvGrpSpPr>
          <p:cNvPr id="133" name="Group 133" descr="Resultado de imagen para flat design client"/>
          <p:cNvGrpSpPr/>
          <p:nvPr/>
        </p:nvGrpSpPr>
        <p:grpSpPr>
          <a:xfrm>
            <a:off x="1200752" y="1800732"/>
            <a:ext cx="6733993" cy="3787874"/>
            <a:chOff x="0" y="0"/>
            <a:chExt cx="6733992" cy="3787873"/>
          </a:xfrm>
        </p:grpSpPr>
        <p:sp>
          <p:nvSpPr>
            <p:cNvPr id="131" name="Shape 131"/>
            <p:cNvSpPr/>
            <p:nvPr/>
          </p:nvSpPr>
          <p:spPr>
            <a:xfrm>
              <a:off x="-1" y="0"/>
              <a:ext cx="6733994" cy="3787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56"/>
                  </a:moveTo>
                  <a:lnTo>
                    <a:pt x="0" y="1856"/>
                  </a:lnTo>
                  <a:cubicBezTo>
                    <a:pt x="0" y="831"/>
                    <a:pt x="467" y="0"/>
                    <a:pt x="1044" y="0"/>
                  </a:cubicBezTo>
                  <a:lnTo>
                    <a:pt x="20556" y="0"/>
                  </a:lnTo>
                  <a:lnTo>
                    <a:pt x="20556" y="0"/>
                  </a:lnTo>
                  <a:cubicBezTo>
                    <a:pt x="21133" y="0"/>
                    <a:pt x="21600" y="831"/>
                    <a:pt x="21600" y="1856"/>
                  </a:cubicBezTo>
                  <a:lnTo>
                    <a:pt x="21600" y="19744"/>
                  </a:lnTo>
                  <a:lnTo>
                    <a:pt x="21600" y="19744"/>
                  </a:lnTo>
                  <a:cubicBezTo>
                    <a:pt x="21600" y="20769"/>
                    <a:pt x="21133" y="21600"/>
                    <a:pt x="20556" y="21600"/>
                  </a:cubicBezTo>
                  <a:lnTo>
                    <a:pt x="1044" y="21600"/>
                  </a:lnTo>
                  <a:lnTo>
                    <a:pt x="1044" y="21600"/>
                  </a:lnTo>
                  <a:cubicBezTo>
                    <a:pt x="467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chemeClr val="accent1">
                <a:lumOff val="7520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/>
            </a:p>
          </p:txBody>
        </p:sp>
        <p:pic>
          <p:nvPicPr>
            <p:cNvPr id="132" name="image11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0" b="2"/>
            <a:stretch>
              <a:fillRect/>
            </a:stretch>
          </p:blipFill>
          <p:spPr>
            <a:xfrm>
              <a:off x="0" y="0"/>
              <a:ext cx="6733993" cy="3787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4" y="0"/>
                  </a:moveTo>
                  <a:cubicBezTo>
                    <a:pt x="467" y="0"/>
                    <a:pt x="0" y="831"/>
                    <a:pt x="0" y="1856"/>
                  </a:cubicBezTo>
                  <a:lnTo>
                    <a:pt x="0" y="19744"/>
                  </a:lnTo>
                  <a:cubicBezTo>
                    <a:pt x="0" y="20769"/>
                    <a:pt x="467" y="21600"/>
                    <a:pt x="1044" y="21600"/>
                  </a:cubicBezTo>
                  <a:lnTo>
                    <a:pt x="20555" y="21600"/>
                  </a:lnTo>
                  <a:cubicBezTo>
                    <a:pt x="21132" y="21600"/>
                    <a:pt x="21600" y="20769"/>
                    <a:pt x="21600" y="19744"/>
                  </a:cubicBezTo>
                  <a:lnTo>
                    <a:pt x="21600" y="1856"/>
                  </a:lnTo>
                  <a:cubicBezTo>
                    <a:pt x="21600" y="831"/>
                    <a:pt x="21132" y="0"/>
                    <a:pt x="20555" y="0"/>
                  </a:cubicBezTo>
                  <a:lnTo>
                    <a:pt x="1044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blurRad="0" stA="38000" stPos="0" endA="0" endPos="40000" dist="0" dir="5400000" fadeDir="5400000" sx="100000" sy="-100000" kx="0" ky="0" algn="bl" rotWithShape="0"/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4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Subtype="4" presetID="7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Class="exit" nodeType="afterEffect" presetSubtype="4" presetID="22" grpId="4" fill="hold">
                                  <p:stCondLst>
                                    <p:cond delay="1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down)" transition="out">
                                      <p:cBhvr>
                                        <p:cTn id="20" dur="500" fill="hold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Class="entr" nodeType="after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4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4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4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Class="entr" nodeType="afterEffect" presetSubtype="0" presetID="15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Class="entr" nodeType="afterEffect" presetSubtype="0" presetID="15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Class="entr" nodeType="afterEffect" presetSubtype="4" presetID="2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8" grpId="10"/>
      <p:bldP build="whole" bldLvl="1" animBg="1" rev="0" advAuto="0" spid="121" grpId="13"/>
      <p:bldP build="whole" bldLvl="1" animBg="1" rev="0" advAuto="0" spid="123" grpId="9"/>
      <p:bldP build="whole" bldLvl="1" animBg="1" rev="0" advAuto="0" spid="122" grpId="1"/>
      <p:bldP build="whole" bldLvl="1" animBg="1" rev="0" advAuto="0" spid="127" grpId="8"/>
      <p:bldP build="whole" bldLvl="1" animBg="1" rev="0" advAuto="0" spid="130" grpId="12"/>
      <p:bldP build="whole" bldLvl="1" animBg="1" rev="0" advAuto="0" spid="120" grpId="2"/>
      <p:bldP build="whole" bldLvl="1" animBg="1" rev="0" advAuto="0" spid="129" grpId="11"/>
      <p:bldP build="whole" bldLvl="1" animBg="1" rev="0" advAuto="0" spid="133" grpId="3"/>
      <p:bldP build="whole" bldLvl="1" animBg="1" rev="0" advAuto="0" spid="125" grpId="6"/>
      <p:bldP build="whole" bldLvl="1" animBg="1" rev="0" advAuto="0" spid="133" grpId="4"/>
      <p:bldP build="whole" bldLvl="1" animBg="1" rev="0" advAuto="0" spid="126" grpId="7"/>
      <p:bldP build="whole" bldLvl="1" animBg="1" rev="0" advAuto="0" spid="124" grpId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1583987" y="5068001"/>
            <a:ext cx="5976026" cy="574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¿Cuántos cambios </a:t>
            </a:r>
            <a:r>
              <a:rPr>
                <a:solidFill>
                  <a:srgbClr val="808080"/>
                </a:solidFill>
              </a:rPr>
              <a:t>tengo derecho a hacer y en qué </a:t>
            </a:r>
            <a:r>
              <a:rPr>
                <a:solidFill>
                  <a:srgbClr val="2A2A2A"/>
                </a:solidFill>
              </a:rPr>
              <a:t>término de tiempo?</a:t>
            </a:r>
          </a:p>
        </p:txBody>
      </p:sp>
      <p:sp>
        <p:nvSpPr>
          <p:cNvPr id="136" name="Shape 136"/>
          <p:cNvSpPr/>
          <p:nvPr/>
        </p:nvSpPr>
        <p:spPr>
          <a:xfrm>
            <a:off x="908869" y="2754540"/>
            <a:ext cx="4296428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600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Identifica</a:t>
            </a:r>
            <a:r>
              <a:rPr>
                <a:solidFill>
                  <a:srgbClr val="808080"/>
                </a:solidFill>
              </a:rPr>
              <a:t> una o varias necesidades a resolver.</a:t>
            </a:r>
          </a:p>
        </p:txBody>
      </p:sp>
      <p:sp>
        <p:nvSpPr>
          <p:cNvPr id="137" name="Shape 137"/>
          <p:cNvSpPr/>
          <p:nvPr/>
        </p:nvSpPr>
        <p:spPr>
          <a:xfrm>
            <a:off x="908868" y="3195678"/>
            <a:ext cx="4027050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600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Describir</a:t>
            </a:r>
            <a:r>
              <a:rPr>
                <a:solidFill>
                  <a:srgbClr val="808080"/>
                </a:solidFill>
              </a:rPr>
              <a:t> características y funcionalidades.</a:t>
            </a:r>
          </a:p>
        </p:txBody>
      </p:sp>
      <p:sp>
        <p:nvSpPr>
          <p:cNvPr id="138" name="Shape 138"/>
          <p:cNvSpPr/>
          <p:nvPr/>
        </p:nvSpPr>
        <p:spPr>
          <a:xfrm>
            <a:off x="2321106" y="3753782"/>
            <a:ext cx="3206214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600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Qué incluye </a:t>
            </a:r>
            <a:r>
              <a:rPr>
                <a:solidFill>
                  <a:srgbClr val="808080"/>
                </a:solidFill>
              </a:rPr>
              <a:t>y qué no tu proyecto.</a:t>
            </a:r>
          </a:p>
        </p:txBody>
      </p:sp>
      <p:sp>
        <p:nvSpPr>
          <p:cNvPr id="139" name="Shape 139"/>
          <p:cNvSpPr/>
          <p:nvPr/>
        </p:nvSpPr>
        <p:spPr>
          <a:xfrm>
            <a:off x="2321106" y="4141439"/>
            <a:ext cx="4153753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6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¿Cómo saber cuándo se </a:t>
            </a:r>
            <a:r>
              <a:rPr>
                <a:solidFill>
                  <a:srgbClr val="E46C0A"/>
                </a:solidFill>
              </a:rPr>
              <a:t>termina el proyecto?</a:t>
            </a:r>
          </a:p>
        </p:txBody>
      </p:sp>
      <p:sp>
        <p:nvSpPr>
          <p:cNvPr id="140" name="Shape 140"/>
          <p:cNvSpPr/>
          <p:nvPr/>
        </p:nvSpPr>
        <p:spPr>
          <a:xfrm>
            <a:off x="1647369" y="4680344"/>
            <a:ext cx="3049547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600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Qué debo </a:t>
            </a:r>
            <a:r>
              <a:rPr>
                <a:solidFill>
                  <a:srgbClr val="808080"/>
                </a:solidFill>
              </a:rPr>
              <a:t>proveer como cliente.</a:t>
            </a:r>
          </a:p>
        </p:txBody>
      </p:sp>
      <p:grpSp>
        <p:nvGrpSpPr>
          <p:cNvPr id="143" name="Group 143"/>
          <p:cNvGrpSpPr/>
          <p:nvPr/>
        </p:nvGrpSpPr>
        <p:grpSpPr>
          <a:xfrm>
            <a:off x="2693699" y="554940"/>
            <a:ext cx="6573171" cy="117413"/>
            <a:chOff x="0" y="0"/>
            <a:chExt cx="6573169" cy="117411"/>
          </a:xfrm>
        </p:grpSpPr>
        <p:sp>
          <p:nvSpPr>
            <p:cNvPr id="141" name="Shape 141"/>
            <p:cNvSpPr/>
            <p:nvPr/>
          </p:nvSpPr>
          <p:spPr>
            <a:xfrm>
              <a:off x="-1" y="0"/>
              <a:ext cx="6573170" cy="1"/>
            </a:xfrm>
            <a:prstGeom prst="line">
              <a:avLst/>
            </a:prstGeom>
            <a:noFill/>
            <a:ln w="25400" cap="flat">
              <a:solidFill>
                <a:srgbClr val="1EBB90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42" name="Shape 142"/>
            <p:cNvSpPr/>
            <p:nvPr/>
          </p:nvSpPr>
          <p:spPr>
            <a:xfrm flipV="1">
              <a:off x="1958982" y="89646"/>
              <a:ext cx="4614188" cy="27766"/>
            </a:xfrm>
            <a:prstGeom prst="line">
              <a:avLst/>
            </a:prstGeom>
            <a:noFill/>
            <a:ln w="25400" cap="flat">
              <a:solidFill>
                <a:srgbClr val="1EBB90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144" name="Shape 144"/>
          <p:cNvSpPr/>
          <p:nvPr/>
        </p:nvSpPr>
        <p:spPr>
          <a:xfrm>
            <a:off x="908868" y="792354"/>
            <a:ext cx="8538728" cy="665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spcBef>
                <a:spcPts val="400"/>
              </a:spcBef>
              <a:defRPr b="1" sz="3200">
                <a:solidFill>
                  <a:srgbClr val="424342"/>
                </a:solidFill>
                <a:latin typeface="Gullias"/>
                <a:ea typeface="Gullias"/>
                <a:cs typeface="Gullias"/>
                <a:sym typeface="Gullias"/>
              </a:defRPr>
            </a:pPr>
            <a:r>
              <a:t>Contrata a alguien que </a:t>
            </a:r>
            <a:r>
              <a:rPr>
                <a:solidFill>
                  <a:srgbClr val="E46C0A"/>
                </a:solidFill>
              </a:rPr>
              <a:t>desarrollo tu sitio</a:t>
            </a:r>
          </a:p>
        </p:txBody>
      </p:sp>
      <p:pic>
        <p:nvPicPr>
          <p:cNvPr id="145" name="image12.png" descr="flat icons"/>
          <p:cNvPicPr>
            <a:picLocks noChangeAspect="1"/>
          </p:cNvPicPr>
          <p:nvPr/>
        </p:nvPicPr>
        <p:blipFill>
          <a:blip r:embed="rId2">
            <a:extLst/>
          </a:blip>
          <a:srcRect l="4822" t="9090" r="2237" b="48557"/>
          <a:stretch>
            <a:fillRect/>
          </a:stretch>
        </p:blipFill>
        <p:spPr>
          <a:xfrm>
            <a:off x="4130249" y="1703707"/>
            <a:ext cx="2426900" cy="829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13.png" descr="flat icons"/>
          <p:cNvPicPr>
            <a:picLocks noChangeAspect="1"/>
          </p:cNvPicPr>
          <p:nvPr/>
        </p:nvPicPr>
        <p:blipFill>
          <a:blip r:embed="rId3">
            <a:extLst/>
          </a:blip>
          <a:srcRect l="0" t="51391" r="0" b="7196"/>
          <a:stretch>
            <a:fillRect/>
          </a:stretch>
        </p:blipFill>
        <p:spPr>
          <a:xfrm>
            <a:off x="5904607" y="2290714"/>
            <a:ext cx="2747625" cy="8533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Class="entr" nodeType="afterEffect" presetSubtype="4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9" presetID="15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8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4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4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5" grpId="5"/>
      <p:bldP build="whole" bldLvl="1" animBg="1" rev="0" advAuto="0" spid="140" grpId="9"/>
      <p:bldP build="whole" bldLvl="1" animBg="1" rev="0" advAuto="0" spid="135" grpId="10"/>
      <p:bldP build="whole" bldLvl="1" animBg="1" rev="0" advAuto="0" spid="146" grpId="8"/>
      <p:bldP build="whole" bldLvl="1" animBg="1" rev="0" advAuto="0" spid="139" grpId="7"/>
      <p:bldP build="whole" bldLvl="1" animBg="1" rev="0" advAuto="0" spid="137" grpId="4"/>
      <p:bldP build="whole" bldLvl="1" animBg="1" rev="0" advAuto="0" spid="136" grpId="3"/>
      <p:bldP build="whole" bldLvl="1" animBg="1" rev="0" advAuto="0" spid="138" grpId="6"/>
      <p:bldP build="whole" bldLvl="1" animBg="1" rev="0" advAuto="0" spid="143" grpId="2"/>
      <p:bldP build="whole" bldLvl="1" animBg="1" rev="0" advAuto="0" spid="14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/>
        </p:nvSpPr>
        <p:spPr>
          <a:xfrm>
            <a:off x="2423498" y="645429"/>
            <a:ext cx="7413029" cy="728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spcBef>
                <a:spcPts val="400"/>
              </a:spcBef>
              <a:defRPr b="1" sz="3200">
                <a:solidFill>
                  <a:srgbClr val="E46C0A"/>
                </a:solidFill>
                <a:latin typeface="Gullias"/>
                <a:ea typeface="Gullias"/>
                <a:cs typeface="Gullias"/>
                <a:sym typeface="Gullias"/>
              </a:defRPr>
            </a:pPr>
            <a:r>
              <a:t>El </a:t>
            </a:r>
            <a:r>
              <a:rPr sz="3600">
                <a:solidFill>
                  <a:srgbClr val="424342"/>
                </a:solidFill>
              </a:rPr>
              <a:t>levantamiento</a:t>
            </a:r>
            <a:r>
              <a:rPr>
                <a:solidFill>
                  <a:srgbClr val="424342"/>
                </a:solidFill>
              </a:rPr>
              <a:t> </a:t>
            </a:r>
            <a:r>
              <a:t>técnico…</a:t>
            </a:r>
          </a:p>
        </p:txBody>
      </p:sp>
      <p:sp>
        <p:nvSpPr>
          <p:cNvPr id="149" name="Shape 149"/>
          <p:cNvSpPr/>
          <p:nvPr/>
        </p:nvSpPr>
        <p:spPr>
          <a:xfrm>
            <a:off x="1492607" y="5529422"/>
            <a:ext cx="6207338" cy="884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indent="381000">
              <a:defRPr b="1" sz="1800">
                <a:solidFill>
                  <a:srgbClr val="42434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Recibir cotización </a:t>
            </a:r>
            <a:r>
              <a:rPr>
                <a:solidFill>
                  <a:srgbClr val="E46C0A"/>
                </a:solidFill>
              </a:rPr>
              <a:t>¿Vía telefónica, </a:t>
            </a:r>
            <a:r>
              <a:t>presencial o por correo?</a:t>
            </a:r>
          </a:p>
        </p:txBody>
      </p:sp>
      <p:sp>
        <p:nvSpPr>
          <p:cNvPr id="150" name="Shape 150"/>
          <p:cNvSpPr/>
          <p:nvPr/>
        </p:nvSpPr>
        <p:spPr>
          <a:xfrm>
            <a:off x="6341512" y="2503677"/>
            <a:ext cx="1921132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1" indent="381000"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¿Se debe pagar?</a:t>
            </a:r>
          </a:p>
        </p:txBody>
      </p:sp>
      <p:sp>
        <p:nvSpPr>
          <p:cNvPr id="151" name="Shape 151"/>
          <p:cNvSpPr/>
          <p:nvPr/>
        </p:nvSpPr>
        <p:spPr>
          <a:xfrm>
            <a:off x="114668" y="2513883"/>
            <a:ext cx="2828388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1" indent="381000">
              <a:defRPr sz="1600">
                <a:solidFill>
                  <a:srgbClr val="42434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¿Cuándo se debe realizar?</a:t>
            </a:r>
          </a:p>
        </p:txBody>
      </p:sp>
      <p:sp>
        <p:nvSpPr>
          <p:cNvPr id="152" name="Shape 152"/>
          <p:cNvSpPr/>
          <p:nvPr/>
        </p:nvSpPr>
        <p:spPr>
          <a:xfrm>
            <a:off x="5930020" y="2994630"/>
            <a:ext cx="3117115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1" indent="381000">
              <a:defRPr sz="1600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¿Qué tan detallado debe ser?</a:t>
            </a:r>
          </a:p>
        </p:txBody>
      </p:sp>
      <p:sp>
        <p:nvSpPr>
          <p:cNvPr id="153" name="Shape 153"/>
          <p:cNvSpPr/>
          <p:nvPr/>
        </p:nvSpPr>
        <p:spPr>
          <a:xfrm>
            <a:off x="426451" y="3083817"/>
            <a:ext cx="2141496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1" indent="381000">
              <a:defRPr sz="1600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¿Que debe incluir?</a:t>
            </a:r>
          </a:p>
        </p:txBody>
      </p:sp>
      <p:sp>
        <p:nvSpPr>
          <p:cNvPr id="154" name="Shape 154"/>
          <p:cNvSpPr/>
          <p:nvPr/>
        </p:nvSpPr>
        <p:spPr>
          <a:xfrm>
            <a:off x="6341512" y="3428999"/>
            <a:ext cx="2259319" cy="53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1" indent="381000"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Es algo estático </a:t>
            </a:r>
          </a:p>
          <a:p>
            <a:pPr lvl="1" indent="381000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(no necesariamente!).</a:t>
            </a:r>
          </a:p>
        </p:txBody>
      </p:sp>
      <p:sp>
        <p:nvSpPr>
          <p:cNvPr id="155" name="Shape 155"/>
          <p:cNvSpPr/>
          <p:nvPr/>
        </p:nvSpPr>
        <p:spPr>
          <a:xfrm>
            <a:off x="271761" y="3583749"/>
            <a:ext cx="2511582" cy="574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1" indent="381000">
              <a:defRPr sz="1600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Dar un monto exacto </a:t>
            </a:r>
          </a:p>
          <a:p>
            <a:pPr lvl="1" indent="381000">
              <a:defRPr sz="1600"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¿o rango aproximado?</a:t>
            </a:r>
          </a:p>
        </p:txBody>
      </p:sp>
      <p:sp>
        <p:nvSpPr>
          <p:cNvPr id="156" name="Shape 156"/>
          <p:cNvSpPr/>
          <p:nvPr/>
        </p:nvSpPr>
        <p:spPr>
          <a:xfrm>
            <a:off x="2520598" y="5064243"/>
            <a:ext cx="3909078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1" indent="381000">
              <a:defRPr sz="1600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La puedo usar con otros proveedores</a:t>
            </a:r>
            <a:r>
              <a:rPr>
                <a:solidFill>
                  <a:schemeClr val="accent1"/>
                </a:solidFill>
              </a:rPr>
              <a:t>.</a:t>
            </a:r>
          </a:p>
        </p:txBody>
      </p:sp>
      <p:grpSp>
        <p:nvGrpSpPr>
          <p:cNvPr id="159" name="Group 159"/>
          <p:cNvGrpSpPr/>
          <p:nvPr/>
        </p:nvGrpSpPr>
        <p:grpSpPr>
          <a:xfrm>
            <a:off x="-6323" y="1200396"/>
            <a:ext cx="6573171" cy="89648"/>
            <a:chOff x="0" y="0"/>
            <a:chExt cx="6573169" cy="89647"/>
          </a:xfrm>
        </p:grpSpPr>
        <p:sp>
          <p:nvSpPr>
            <p:cNvPr id="157" name="Shape 157"/>
            <p:cNvSpPr/>
            <p:nvPr/>
          </p:nvSpPr>
          <p:spPr>
            <a:xfrm>
              <a:off x="-1" y="-1"/>
              <a:ext cx="6573170" cy="1"/>
            </a:xfrm>
            <a:prstGeom prst="line">
              <a:avLst/>
            </a:prstGeom>
            <a:noFill/>
            <a:ln w="19050" cap="flat">
              <a:solidFill>
                <a:srgbClr val="1EBB90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0" y="89647"/>
              <a:ext cx="2559618" cy="1"/>
            </a:xfrm>
            <a:prstGeom prst="line">
              <a:avLst/>
            </a:prstGeom>
            <a:noFill/>
            <a:ln w="19050" cap="flat">
              <a:solidFill>
                <a:srgbClr val="1EBB90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62" name="Group 162" descr="Imagen relacionada"/>
          <p:cNvGrpSpPr/>
          <p:nvPr/>
        </p:nvGrpSpPr>
        <p:grpSpPr>
          <a:xfrm>
            <a:off x="3013985" y="1992844"/>
            <a:ext cx="3116029" cy="2572339"/>
            <a:chOff x="0" y="0"/>
            <a:chExt cx="3116027" cy="2572338"/>
          </a:xfrm>
        </p:grpSpPr>
        <p:sp>
          <p:nvSpPr>
            <p:cNvPr id="160" name="Shape 160"/>
            <p:cNvSpPr/>
            <p:nvPr/>
          </p:nvSpPr>
          <p:spPr>
            <a:xfrm>
              <a:off x="0" y="-1"/>
              <a:ext cx="3116028" cy="2572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56"/>
                  </a:moveTo>
                  <a:lnTo>
                    <a:pt x="0" y="1856"/>
                  </a:lnTo>
                  <a:cubicBezTo>
                    <a:pt x="0" y="831"/>
                    <a:pt x="686" y="0"/>
                    <a:pt x="1532" y="0"/>
                  </a:cubicBezTo>
                  <a:lnTo>
                    <a:pt x="20068" y="0"/>
                  </a:lnTo>
                  <a:lnTo>
                    <a:pt x="20068" y="0"/>
                  </a:lnTo>
                  <a:cubicBezTo>
                    <a:pt x="20914" y="0"/>
                    <a:pt x="21600" y="831"/>
                    <a:pt x="21600" y="1856"/>
                  </a:cubicBezTo>
                  <a:lnTo>
                    <a:pt x="21600" y="19744"/>
                  </a:lnTo>
                  <a:lnTo>
                    <a:pt x="21600" y="19744"/>
                  </a:lnTo>
                  <a:cubicBezTo>
                    <a:pt x="21600" y="20769"/>
                    <a:pt x="20914" y="21600"/>
                    <a:pt x="20068" y="21600"/>
                  </a:cubicBezTo>
                  <a:lnTo>
                    <a:pt x="1532" y="21600"/>
                  </a:lnTo>
                  <a:lnTo>
                    <a:pt x="1532" y="21600"/>
                  </a:lnTo>
                  <a:cubicBezTo>
                    <a:pt x="686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chemeClr val="accent1">
                <a:lumOff val="7520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/>
            </a:p>
          </p:txBody>
        </p:sp>
        <p:pic>
          <p:nvPicPr>
            <p:cNvPr id="161" name="image14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17448" r="5" b="6"/>
            <a:stretch>
              <a:fillRect/>
            </a:stretch>
          </p:blipFill>
          <p:spPr>
            <a:xfrm>
              <a:off x="0" y="-1"/>
              <a:ext cx="3115866" cy="2572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2" y="0"/>
                  </a:moveTo>
                  <a:cubicBezTo>
                    <a:pt x="686" y="0"/>
                    <a:pt x="0" y="831"/>
                    <a:pt x="0" y="1856"/>
                  </a:cubicBezTo>
                  <a:lnTo>
                    <a:pt x="0" y="19744"/>
                  </a:lnTo>
                  <a:cubicBezTo>
                    <a:pt x="0" y="20769"/>
                    <a:pt x="686" y="21600"/>
                    <a:pt x="1532" y="21600"/>
                  </a:cubicBezTo>
                  <a:lnTo>
                    <a:pt x="20068" y="21600"/>
                  </a:lnTo>
                  <a:cubicBezTo>
                    <a:pt x="20914" y="21600"/>
                    <a:pt x="21600" y="20769"/>
                    <a:pt x="21600" y="19744"/>
                  </a:cubicBezTo>
                  <a:lnTo>
                    <a:pt x="21600" y="1856"/>
                  </a:lnTo>
                  <a:cubicBezTo>
                    <a:pt x="21600" y="831"/>
                    <a:pt x="20914" y="0"/>
                    <a:pt x="20068" y="0"/>
                  </a:cubicBezTo>
                  <a:lnTo>
                    <a:pt x="1532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blurRad="0" stA="38000" stPos="0" endA="0" endPos="40000" dist="0" dir="5400000" fadeDir="5400000" sx="100000" sy="-100000" kx="0" ky="0" algn="bl" rotWithShape="0"/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Class="entr" nodeType="afterEffect" presetSubtype="4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Class="entr" nodeType="afterEffect" presetSubtype="9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Class="entr" nodeType="after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4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4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4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4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clickEffect" presetSubtype="16" presetID="2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9" grpId="2"/>
      <p:bldP build="whole" bldLvl="1" animBg="1" rev="0" advAuto="0" spid="162" grpId="3"/>
      <p:bldP build="whole" bldLvl="1" animBg="1" rev="0" advAuto="0" spid="148" grpId="1"/>
      <p:bldP build="whole" bldLvl="1" animBg="1" rev="0" advAuto="0" spid="150" grpId="4"/>
      <p:bldP build="whole" bldLvl="1" animBg="1" rev="0" advAuto="0" spid="155" grpId="9"/>
      <p:bldP build="whole" bldLvl="1" animBg="1" rev="0" advAuto="0" spid="156" grpId="10"/>
      <p:bldP build="whole" bldLvl="1" animBg="1" rev="0" advAuto="0" spid="149" grpId="11"/>
      <p:bldP build="whole" bldLvl="1" animBg="1" rev="0" advAuto="0" spid="153" grpId="7"/>
      <p:bldP build="whole" bldLvl="1" animBg="1" rev="0" advAuto="0" spid="154" grpId="8"/>
      <p:bldP build="whole" bldLvl="1" animBg="1" rev="0" advAuto="0" spid="152" grpId="6"/>
      <p:bldP build="whole" bldLvl="1" animBg="1" rev="0" advAuto="0" spid="151" grpId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1307188" y="2605590"/>
            <a:ext cx="5087780" cy="1297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40367" indent="-140367">
              <a:buSzPct val="1000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lvl="1" indent="381000">
              <a:defRPr sz="1600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Objetivos</a:t>
            </a:r>
            <a:r>
              <a:rPr>
                <a:solidFill>
                  <a:schemeClr val="accent1"/>
                </a:solidFill>
              </a:rPr>
              <a:t> generales</a:t>
            </a:r>
          </a:p>
          <a:p>
            <a:pPr lvl="1" indent="381000">
              <a:defRPr sz="16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lvl="1" indent="381000"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Objetivos específicos</a:t>
            </a:r>
          </a:p>
        </p:txBody>
      </p:sp>
      <p:sp>
        <p:nvSpPr>
          <p:cNvPr id="165" name="Shape 165"/>
          <p:cNvSpPr/>
          <p:nvPr/>
        </p:nvSpPr>
        <p:spPr>
          <a:xfrm>
            <a:off x="1161594" y="2306476"/>
            <a:ext cx="3224321" cy="383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 sz="2000">
                <a:latin typeface="Calibri"/>
                <a:ea typeface="Calibri"/>
                <a:cs typeface="Calibri"/>
                <a:sym typeface="Calibri"/>
              </a:defRPr>
            </a:pPr>
            <a:r>
              <a:t>El proveedor debe incluir</a:t>
            </a:r>
            <a:r>
              <a:rPr b="0"/>
              <a:t>.</a:t>
            </a:r>
          </a:p>
        </p:txBody>
      </p:sp>
      <p:grpSp>
        <p:nvGrpSpPr>
          <p:cNvPr id="168" name="Group 168"/>
          <p:cNvGrpSpPr/>
          <p:nvPr/>
        </p:nvGrpSpPr>
        <p:grpSpPr>
          <a:xfrm>
            <a:off x="1416002" y="730870"/>
            <a:ext cx="7413029" cy="703549"/>
            <a:chOff x="0" y="0"/>
            <a:chExt cx="7413028" cy="703547"/>
          </a:xfrm>
        </p:grpSpPr>
        <p:sp>
          <p:nvSpPr>
            <p:cNvPr id="166" name="Shape 166"/>
            <p:cNvSpPr/>
            <p:nvPr/>
          </p:nvSpPr>
          <p:spPr>
            <a:xfrm>
              <a:off x="0" y="0"/>
              <a:ext cx="7413029" cy="7035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3" tIns="91423" rIns="91423" bIns="91423" numCol="1" anchor="t">
              <a:spAutoFit/>
            </a:bodyPr>
            <a:lstStyle/>
            <a:p>
              <a:pPr>
                <a:spcBef>
                  <a:spcPts val="400"/>
                </a:spcBef>
                <a:defRPr b="1" sz="3400">
                  <a:solidFill>
                    <a:srgbClr val="424342"/>
                  </a:solidFill>
                  <a:latin typeface="Gullias"/>
                  <a:ea typeface="Gullias"/>
                  <a:cs typeface="Gullias"/>
                  <a:sym typeface="Gullias"/>
                </a:defRPr>
              </a:pPr>
              <a:r>
                <a:t>… y posteriormente </a:t>
              </a:r>
              <a:r>
                <a:rPr>
                  <a:solidFill>
                    <a:srgbClr val="E46C0A"/>
                  </a:solidFill>
                </a:rPr>
                <a:t>la cotizaci</a:t>
              </a:r>
              <a:r>
                <a:rPr>
                  <a:solidFill>
                    <a:srgbClr val="E46C0A"/>
                  </a:solidFill>
                </a:rPr>
                <a:t>o</a:t>
              </a:r>
              <a:r>
                <a:rPr>
                  <a:solidFill>
                    <a:srgbClr val="E46C0A"/>
                  </a:solidFill>
                </a:rPr>
                <a:t>n</a:t>
              </a:r>
            </a:p>
          </p:txBody>
        </p:sp>
        <p:sp>
          <p:nvSpPr>
            <p:cNvPr id="167" name="Shape 167"/>
            <p:cNvSpPr/>
            <p:nvPr/>
          </p:nvSpPr>
          <p:spPr>
            <a:xfrm flipV="1">
              <a:off x="5719903" y="110018"/>
              <a:ext cx="62754" cy="71719"/>
            </a:xfrm>
            <a:prstGeom prst="line">
              <a:avLst/>
            </a:prstGeom>
            <a:noFill/>
            <a:ln w="38100" cap="flat">
              <a:solidFill>
                <a:srgbClr val="E46C0A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71" name="Group 171"/>
          <p:cNvGrpSpPr/>
          <p:nvPr/>
        </p:nvGrpSpPr>
        <p:grpSpPr>
          <a:xfrm>
            <a:off x="2693699" y="554940"/>
            <a:ext cx="6573171" cy="117413"/>
            <a:chOff x="0" y="0"/>
            <a:chExt cx="6573169" cy="117411"/>
          </a:xfrm>
        </p:grpSpPr>
        <p:sp>
          <p:nvSpPr>
            <p:cNvPr id="169" name="Shape 169"/>
            <p:cNvSpPr/>
            <p:nvPr/>
          </p:nvSpPr>
          <p:spPr>
            <a:xfrm>
              <a:off x="-1" y="0"/>
              <a:ext cx="6573170" cy="1"/>
            </a:xfrm>
            <a:prstGeom prst="line">
              <a:avLst/>
            </a:prstGeom>
            <a:noFill/>
            <a:ln w="25400" cap="flat">
              <a:solidFill>
                <a:srgbClr val="1EBB90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70" name="Shape 170"/>
            <p:cNvSpPr/>
            <p:nvPr/>
          </p:nvSpPr>
          <p:spPr>
            <a:xfrm flipV="1">
              <a:off x="1958982" y="89646"/>
              <a:ext cx="4614188" cy="27766"/>
            </a:xfrm>
            <a:prstGeom prst="line">
              <a:avLst/>
            </a:prstGeom>
            <a:noFill/>
            <a:ln w="25400" cap="flat">
              <a:solidFill>
                <a:srgbClr val="1EBB90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74" name="Group 174" descr="Resultado de imagen para flat design client"/>
          <p:cNvGrpSpPr/>
          <p:nvPr/>
        </p:nvGrpSpPr>
        <p:grpSpPr>
          <a:xfrm>
            <a:off x="5003224" y="2605590"/>
            <a:ext cx="3333751" cy="2333627"/>
            <a:chOff x="0" y="0"/>
            <a:chExt cx="3333750" cy="2333625"/>
          </a:xfrm>
        </p:grpSpPr>
        <p:sp>
          <p:nvSpPr>
            <p:cNvPr id="172" name="Shape 172"/>
            <p:cNvSpPr/>
            <p:nvPr/>
          </p:nvSpPr>
          <p:spPr>
            <a:xfrm>
              <a:off x="-1" y="-1"/>
              <a:ext cx="3333752" cy="2333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56"/>
                  </a:moveTo>
                  <a:lnTo>
                    <a:pt x="0" y="1856"/>
                  </a:lnTo>
                  <a:cubicBezTo>
                    <a:pt x="0" y="831"/>
                    <a:pt x="582" y="0"/>
                    <a:pt x="1299" y="0"/>
                  </a:cubicBezTo>
                  <a:lnTo>
                    <a:pt x="20301" y="0"/>
                  </a:lnTo>
                  <a:lnTo>
                    <a:pt x="20301" y="0"/>
                  </a:lnTo>
                  <a:cubicBezTo>
                    <a:pt x="21018" y="0"/>
                    <a:pt x="21600" y="831"/>
                    <a:pt x="21600" y="1856"/>
                  </a:cubicBezTo>
                  <a:lnTo>
                    <a:pt x="21600" y="19744"/>
                  </a:lnTo>
                  <a:lnTo>
                    <a:pt x="21600" y="19744"/>
                  </a:lnTo>
                  <a:cubicBezTo>
                    <a:pt x="21600" y="20769"/>
                    <a:pt x="21018" y="21600"/>
                    <a:pt x="20301" y="21600"/>
                  </a:cubicBezTo>
                  <a:lnTo>
                    <a:pt x="1299" y="21600"/>
                  </a:lnTo>
                  <a:lnTo>
                    <a:pt x="1299" y="21600"/>
                  </a:lnTo>
                  <a:cubicBezTo>
                    <a:pt x="582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chemeClr val="accent1">
                <a:lumOff val="7520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/>
            </a:p>
          </p:txBody>
        </p:sp>
        <p:pic>
          <p:nvPicPr>
            <p:cNvPr id="173" name="image15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3333750" cy="2333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99" y="0"/>
                  </a:moveTo>
                  <a:cubicBezTo>
                    <a:pt x="581" y="0"/>
                    <a:pt x="0" y="830"/>
                    <a:pt x="0" y="1855"/>
                  </a:cubicBezTo>
                  <a:lnTo>
                    <a:pt x="0" y="19745"/>
                  </a:lnTo>
                  <a:cubicBezTo>
                    <a:pt x="0" y="20770"/>
                    <a:pt x="581" y="21600"/>
                    <a:pt x="1299" y="21600"/>
                  </a:cubicBezTo>
                  <a:lnTo>
                    <a:pt x="20301" y="21600"/>
                  </a:lnTo>
                  <a:cubicBezTo>
                    <a:pt x="21019" y="21600"/>
                    <a:pt x="21600" y="20770"/>
                    <a:pt x="21600" y="19745"/>
                  </a:cubicBezTo>
                  <a:lnTo>
                    <a:pt x="21600" y="1855"/>
                  </a:lnTo>
                  <a:cubicBezTo>
                    <a:pt x="21600" y="830"/>
                    <a:pt x="21019" y="0"/>
                    <a:pt x="20301" y="0"/>
                  </a:cubicBezTo>
                  <a:lnTo>
                    <a:pt x="129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blurRad="0" stA="38000" stPos="0" endA="0" endPos="40000" dist="0" dir="5400000" fadeDir="5400000" sx="100000" sy="-100000" kx="0" ky="0" algn="bl" rotWithShape="0"/>
            </a:effectLst>
          </p:spPr>
        </p:pic>
      </p:grpSp>
      <p:sp>
        <p:nvSpPr>
          <p:cNvPr id="175" name="Shape 175"/>
          <p:cNvSpPr/>
          <p:nvPr/>
        </p:nvSpPr>
        <p:spPr>
          <a:xfrm>
            <a:off x="1249205" y="3903634"/>
            <a:ext cx="4572001" cy="705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indent="381000">
              <a:lnSpc>
                <a:spcPts val="16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Proyecto en uno </a:t>
            </a:r>
            <a:r>
              <a:rPr>
                <a:solidFill>
                  <a:srgbClr val="E46C0A"/>
                </a:solidFill>
              </a:rPr>
              <a:t>o varios idiomas</a:t>
            </a:r>
          </a:p>
          <a:p>
            <a:pPr lvl="1" indent="381000">
              <a:lnSpc>
                <a:spcPts val="16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lvl="1" indent="381000">
              <a:lnSpc>
                <a:spcPts val="16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Indicar plataforma</a:t>
            </a:r>
          </a:p>
        </p:txBody>
      </p:sp>
      <p:sp>
        <p:nvSpPr>
          <p:cNvPr id="176" name="Shape 176"/>
          <p:cNvSpPr/>
          <p:nvPr/>
        </p:nvSpPr>
        <p:spPr>
          <a:xfrm>
            <a:off x="1249205" y="4770539"/>
            <a:ext cx="4572001" cy="908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indent="381000">
              <a:lnSpc>
                <a:spcPts val="1600"/>
              </a:lnSpc>
              <a:defRPr sz="1600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Servicios </a:t>
            </a:r>
            <a:r>
              <a:rPr>
                <a:solidFill>
                  <a:schemeClr val="accent1"/>
                </a:solidFill>
              </a:rPr>
              <a:t>o mecanismos del sitio</a:t>
            </a:r>
          </a:p>
          <a:p>
            <a:pPr lvl="1" indent="381000">
              <a:lnSpc>
                <a:spcPts val="16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lvl="1" indent="381000">
              <a:lnSpc>
                <a:spcPts val="16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Y que roles van a necesitar para </a:t>
            </a:r>
            <a:r>
              <a:rPr>
                <a:solidFill>
                  <a:srgbClr val="E46C0A"/>
                </a:solidFill>
              </a:rPr>
              <a:t>mantener el  sitio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Class="entr" nodeType="afterEffect" presetSubtype="4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2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0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Class="entr" nodeType="afterEffect" presetSubtype="16" presetID="4" grpId="4" fill="hold">
                                  <p:stCondLst>
                                    <p:cond delay="25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3" dur="1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Class="entr" nodeType="after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4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4" grpId="5"/>
      <p:bldP build="whole" bldLvl="1" animBg="1" rev="0" advAuto="0" spid="175" grpId="6"/>
      <p:bldP build="whole" bldLvl="1" animBg="1" rev="0" advAuto="0" spid="165" grpId="4"/>
      <p:bldP build="whole" bldLvl="1" animBg="1" rev="0" advAuto="0" spid="174" grpId="3"/>
      <p:bldP build="whole" bldLvl="1" animBg="1" rev="0" advAuto="0" spid="168" grpId="1"/>
      <p:bldP build="whole" bldLvl="1" animBg="1" rev="0" advAuto="0" spid="176" grpId="7"/>
      <p:bldP build="whole" bldLvl="1" animBg="1" rev="0" advAuto="0" spid="171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3940267" y="2767279"/>
            <a:ext cx="5253159" cy="1518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indent="381000">
              <a:lnSpc>
                <a:spcPts val="16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Proyecto con las </a:t>
            </a:r>
            <a:r>
              <a:rPr>
                <a:solidFill>
                  <a:srgbClr val="E46C0A"/>
                </a:solidFill>
              </a:rPr>
              <a:t>secciones indicadas</a:t>
            </a:r>
            <a:r>
              <a:t>.</a:t>
            </a:r>
          </a:p>
          <a:p>
            <a:pPr lvl="1" indent="381000">
              <a:lnSpc>
                <a:spcPts val="16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lvl="1" indent="381000">
              <a:lnSpc>
                <a:spcPts val="16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Con el diseño que se autorizó.</a:t>
            </a:r>
          </a:p>
          <a:p>
            <a:pPr lvl="1" indent="381000">
              <a:lnSpc>
                <a:spcPts val="16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lvl="1" indent="381000">
              <a:lnSpc>
                <a:spcPts val="16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Con el </a:t>
            </a:r>
            <a:r>
              <a:rPr>
                <a:solidFill>
                  <a:srgbClr val="E46C0A"/>
                </a:solidFill>
              </a:rPr>
              <a:t>manual de operación </a:t>
            </a:r>
            <a:r>
              <a:t>o un curso básico replicable.</a:t>
            </a:r>
          </a:p>
        </p:txBody>
      </p:sp>
      <p:sp>
        <p:nvSpPr>
          <p:cNvPr id="179" name="Shape 179"/>
          <p:cNvSpPr/>
          <p:nvPr/>
        </p:nvSpPr>
        <p:spPr>
          <a:xfrm>
            <a:off x="2265392" y="2033130"/>
            <a:ext cx="4444588" cy="383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Entregables alineadas con objetivos:</a:t>
            </a:r>
          </a:p>
        </p:txBody>
      </p:sp>
      <p:grpSp>
        <p:nvGrpSpPr>
          <p:cNvPr id="183" name="Group 183"/>
          <p:cNvGrpSpPr/>
          <p:nvPr/>
        </p:nvGrpSpPr>
        <p:grpSpPr>
          <a:xfrm>
            <a:off x="566697" y="691381"/>
            <a:ext cx="8170941" cy="1097248"/>
            <a:chOff x="0" y="0"/>
            <a:chExt cx="8170939" cy="1097247"/>
          </a:xfrm>
        </p:grpSpPr>
        <p:sp>
          <p:nvSpPr>
            <p:cNvPr id="180" name="Shape 180"/>
            <p:cNvSpPr/>
            <p:nvPr/>
          </p:nvSpPr>
          <p:spPr>
            <a:xfrm>
              <a:off x="0" y="0"/>
              <a:ext cx="8170940" cy="10972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3" tIns="91423" rIns="91423" bIns="91423" numCol="1" anchor="t">
              <a:spAutoFit/>
            </a:bodyPr>
            <a:lstStyle/>
            <a:p>
              <a:pPr>
                <a:spcBef>
                  <a:spcPts val="400"/>
                </a:spcBef>
                <a:defRPr b="1" sz="3000">
                  <a:solidFill>
                    <a:srgbClr val="E46C0A"/>
                  </a:solidFill>
                  <a:latin typeface="Gullias"/>
                  <a:ea typeface="Gullias"/>
                  <a:cs typeface="Gullias"/>
                  <a:sym typeface="Gullias"/>
                </a:defRPr>
              </a:pPr>
              <a:r>
                <a:t>¿C</a:t>
              </a:r>
              <a:r>
                <a:t>o</a:t>
              </a:r>
              <a:r>
                <a:t>mo saber </a:t>
              </a:r>
              <a:r>
                <a:rPr>
                  <a:solidFill>
                    <a:srgbClr val="424342"/>
                  </a:solidFill>
                </a:rPr>
                <a:t>cu</a:t>
              </a:r>
              <a:r>
                <a:rPr>
                  <a:solidFill>
                    <a:srgbClr val="424342"/>
                  </a:solidFill>
                </a:rPr>
                <a:t>a</a:t>
              </a:r>
              <a:r>
                <a:rPr>
                  <a:solidFill>
                    <a:srgbClr val="424342"/>
                  </a:solidFill>
                </a:rPr>
                <a:t>ndo </a:t>
              </a:r>
              <a:r>
                <a:t>se termina </a:t>
              </a:r>
              <a:r>
                <a:rPr>
                  <a:solidFill>
                    <a:srgbClr val="424342"/>
                  </a:solidFill>
                </a:rPr>
                <a:t>el proyecto?</a:t>
              </a:r>
            </a:p>
          </p:txBody>
        </p:sp>
        <p:sp>
          <p:nvSpPr>
            <p:cNvPr id="181" name="Shape 181"/>
            <p:cNvSpPr/>
            <p:nvPr/>
          </p:nvSpPr>
          <p:spPr>
            <a:xfrm flipV="1">
              <a:off x="670173" y="146901"/>
              <a:ext cx="62754" cy="71720"/>
            </a:xfrm>
            <a:prstGeom prst="line">
              <a:avLst/>
            </a:prstGeom>
            <a:noFill/>
            <a:ln w="38100" cap="flat">
              <a:solidFill>
                <a:srgbClr val="424342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82" name="Shape 182"/>
            <p:cNvSpPr/>
            <p:nvPr/>
          </p:nvSpPr>
          <p:spPr>
            <a:xfrm flipV="1">
              <a:off x="2822823" y="121584"/>
              <a:ext cx="62754" cy="71719"/>
            </a:xfrm>
            <a:prstGeom prst="line">
              <a:avLst/>
            </a:prstGeom>
            <a:noFill/>
            <a:ln w="38100" cap="flat">
              <a:solidFill>
                <a:srgbClr val="E46C0A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86" name="Group 186"/>
          <p:cNvGrpSpPr/>
          <p:nvPr/>
        </p:nvGrpSpPr>
        <p:grpSpPr>
          <a:xfrm>
            <a:off x="-6323" y="1272117"/>
            <a:ext cx="6573171" cy="89648"/>
            <a:chOff x="0" y="0"/>
            <a:chExt cx="6573169" cy="89647"/>
          </a:xfrm>
        </p:grpSpPr>
        <p:sp>
          <p:nvSpPr>
            <p:cNvPr id="184" name="Shape 184"/>
            <p:cNvSpPr/>
            <p:nvPr/>
          </p:nvSpPr>
          <p:spPr>
            <a:xfrm>
              <a:off x="-1" y="-1"/>
              <a:ext cx="6573170" cy="1"/>
            </a:xfrm>
            <a:prstGeom prst="line">
              <a:avLst/>
            </a:prstGeom>
            <a:noFill/>
            <a:ln w="19050" cap="flat">
              <a:solidFill>
                <a:srgbClr val="1EBB90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0" y="89647"/>
              <a:ext cx="2559618" cy="1"/>
            </a:xfrm>
            <a:prstGeom prst="line">
              <a:avLst/>
            </a:prstGeom>
            <a:noFill/>
            <a:ln w="19050" cap="flat">
              <a:solidFill>
                <a:srgbClr val="1EBB90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89" name="Group 189" descr="Resultado de imagen para flat design client"/>
          <p:cNvGrpSpPr/>
          <p:nvPr/>
        </p:nvGrpSpPr>
        <p:grpSpPr>
          <a:xfrm>
            <a:off x="374649" y="3007412"/>
            <a:ext cx="3252098" cy="1929822"/>
            <a:chOff x="0" y="0"/>
            <a:chExt cx="3252096" cy="1929820"/>
          </a:xfrm>
        </p:grpSpPr>
        <p:sp>
          <p:nvSpPr>
            <p:cNvPr id="187" name="Shape 187"/>
            <p:cNvSpPr/>
            <p:nvPr/>
          </p:nvSpPr>
          <p:spPr>
            <a:xfrm>
              <a:off x="0" y="-1"/>
              <a:ext cx="3252097" cy="1929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56"/>
                  </a:moveTo>
                  <a:lnTo>
                    <a:pt x="0" y="1856"/>
                  </a:lnTo>
                  <a:cubicBezTo>
                    <a:pt x="0" y="831"/>
                    <a:pt x="493" y="0"/>
                    <a:pt x="1102" y="0"/>
                  </a:cubicBezTo>
                  <a:lnTo>
                    <a:pt x="20498" y="0"/>
                  </a:lnTo>
                  <a:lnTo>
                    <a:pt x="20498" y="0"/>
                  </a:lnTo>
                  <a:cubicBezTo>
                    <a:pt x="21107" y="0"/>
                    <a:pt x="21600" y="831"/>
                    <a:pt x="21600" y="1856"/>
                  </a:cubicBezTo>
                  <a:lnTo>
                    <a:pt x="21600" y="19744"/>
                  </a:lnTo>
                  <a:lnTo>
                    <a:pt x="21600" y="19744"/>
                  </a:lnTo>
                  <a:cubicBezTo>
                    <a:pt x="21600" y="20769"/>
                    <a:pt x="21107" y="21600"/>
                    <a:pt x="20498" y="21600"/>
                  </a:cubicBezTo>
                  <a:lnTo>
                    <a:pt x="1102" y="21600"/>
                  </a:lnTo>
                  <a:lnTo>
                    <a:pt x="1102" y="21600"/>
                  </a:lnTo>
                  <a:cubicBezTo>
                    <a:pt x="493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chemeClr val="accent1">
                <a:lumOff val="7520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/>
            </a:p>
          </p:txBody>
        </p:sp>
        <p:pic>
          <p:nvPicPr>
            <p:cNvPr id="188" name="image1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20879" r="3" b="0"/>
            <a:stretch>
              <a:fillRect/>
            </a:stretch>
          </p:blipFill>
          <p:spPr>
            <a:xfrm>
              <a:off x="0" y="0"/>
              <a:ext cx="3251994" cy="1929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2" y="0"/>
                  </a:moveTo>
                  <a:cubicBezTo>
                    <a:pt x="493" y="0"/>
                    <a:pt x="0" y="832"/>
                    <a:pt x="0" y="1857"/>
                  </a:cubicBezTo>
                  <a:lnTo>
                    <a:pt x="0" y="19743"/>
                  </a:lnTo>
                  <a:cubicBezTo>
                    <a:pt x="0" y="20768"/>
                    <a:pt x="493" y="21600"/>
                    <a:pt x="1102" y="21600"/>
                  </a:cubicBezTo>
                  <a:lnTo>
                    <a:pt x="20498" y="21600"/>
                  </a:lnTo>
                  <a:cubicBezTo>
                    <a:pt x="21107" y="21600"/>
                    <a:pt x="21600" y="20768"/>
                    <a:pt x="21600" y="19743"/>
                  </a:cubicBezTo>
                  <a:lnTo>
                    <a:pt x="21600" y="1857"/>
                  </a:lnTo>
                  <a:cubicBezTo>
                    <a:pt x="21600" y="832"/>
                    <a:pt x="21107" y="0"/>
                    <a:pt x="20498" y="0"/>
                  </a:cubicBezTo>
                  <a:lnTo>
                    <a:pt x="1102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blurRad="0" stA="38000" stPos="0" endA="0" endPos="40000" dist="0" dir="5400000" fadeDir="5400000" sx="100000" sy="-100000" kx="0" ky="0" algn="bl" rotWithShape="0"/>
            </a:effectLst>
          </p:spPr>
        </p:pic>
      </p:grpSp>
      <p:sp>
        <p:nvSpPr>
          <p:cNvPr id="190" name="Shape 190"/>
          <p:cNvSpPr/>
          <p:nvPr/>
        </p:nvSpPr>
        <p:spPr>
          <a:xfrm>
            <a:off x="3894547" y="4003597"/>
            <a:ext cx="4572001" cy="1111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indent="381000">
              <a:lnSpc>
                <a:spcPts val="16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Con el sistema actualizado en versión X.</a:t>
            </a:r>
          </a:p>
          <a:p>
            <a:pPr lvl="1" indent="381000">
              <a:lnSpc>
                <a:spcPts val="16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lvl="1" indent="381000">
              <a:lnSpc>
                <a:spcPts val="16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Con </a:t>
            </a:r>
            <a:r>
              <a:rPr>
                <a:solidFill>
                  <a:srgbClr val="E46C0A"/>
                </a:solidFill>
              </a:rPr>
              <a:t>extensiones al día</a:t>
            </a:r>
            <a:r>
              <a:t>.</a:t>
            </a:r>
          </a:p>
          <a:p>
            <a:pPr lvl="1" indent="381000">
              <a:lnSpc>
                <a:spcPts val="16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lvl="1" indent="381000">
              <a:lnSpc>
                <a:spcPts val="16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Con un respaldo descargable (copia).</a:t>
            </a:r>
          </a:p>
        </p:txBody>
      </p:sp>
      <p:sp>
        <p:nvSpPr>
          <p:cNvPr id="191" name="Shape 191"/>
          <p:cNvSpPr/>
          <p:nvPr/>
        </p:nvSpPr>
        <p:spPr>
          <a:xfrm>
            <a:off x="1756303" y="5561388"/>
            <a:ext cx="6160877" cy="513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indent="381000">
              <a:lnSpc>
                <a:spcPts val="1600"/>
              </a:lnSpc>
              <a:defRPr b="1" sz="2000">
                <a:latin typeface="Calibri"/>
                <a:ea typeface="Calibri"/>
                <a:cs typeface="Calibri"/>
                <a:sym typeface="Calibri"/>
              </a:defRPr>
            </a:pPr>
            <a:r>
              <a:t>¿</a:t>
            </a:r>
            <a:r>
              <a:rPr sz="2400"/>
              <a:t>Entregar</a:t>
            </a:r>
            <a:r>
              <a:t> el sitio y después hacer el </a:t>
            </a:r>
            <a:r>
              <a:rPr>
                <a:solidFill>
                  <a:srgbClr val="E46C0A"/>
                </a:solidFill>
              </a:rPr>
              <a:t>pago faltante</a:t>
            </a:r>
            <a: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4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2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Class="entr" nodeType="afterEffect" presetSubtype="12" presetID="15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Class="entr" nodeType="afterEffect" presetSubtype="4" presetID="2" grpId="5" fill="hold">
                                  <p:stCondLst>
                                    <p:cond delay="25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250"/>
                            </p:stCondLst>
                            <p:childTnLst>
                              <p:par>
                                <p:cTn id="30" presetClass="entr" nodeType="afterEffect" presetSubtype="4" presetID="2" grpId="6" fill="hold">
                                  <p:stCondLst>
                                    <p:cond delay="3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6" grpId="2"/>
      <p:bldP build="whole" bldLvl="1" animBg="1" rev="0" advAuto="0" spid="183" grpId="1"/>
      <p:bldP build="whole" bldLvl="1" animBg="1" rev="0" advAuto="0" spid="191" grpId="7"/>
      <p:bldP build="whole" bldLvl="1" animBg="1" rev="0" advAuto="0" spid="190" grpId="6"/>
      <p:bldP build="whole" bldLvl="1" animBg="1" rev="0" advAuto="0" spid="178" grpId="5"/>
      <p:bldP build="whole" bldLvl="1" animBg="1" rev="0" advAuto="0" spid="179" grpId="3"/>
      <p:bldP build="whole" bldLvl="1" animBg="1" rev="0" advAuto="0" spid="189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/>
        </p:nvSpPr>
        <p:spPr>
          <a:xfrm>
            <a:off x="342914" y="2603704"/>
            <a:ext cx="5087779" cy="1315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indent="381000">
              <a:lnSpc>
                <a:spcPts val="16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Cliente debe nombrar </a:t>
            </a:r>
            <a:r>
              <a:rPr>
                <a:solidFill>
                  <a:srgbClr val="E46C0A"/>
                </a:solidFill>
              </a:rPr>
              <a:t>1 contacto único </a:t>
            </a:r>
            <a:r>
              <a:t>y autorizado.</a:t>
            </a:r>
          </a:p>
          <a:p>
            <a:pPr lvl="1" indent="381000">
              <a:lnSpc>
                <a:spcPts val="16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lvl="1" indent="381000">
              <a:lnSpc>
                <a:spcPts val="1600"/>
              </a:lnSpc>
              <a:defRPr sz="1600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Contenidos finales</a:t>
            </a:r>
            <a:r>
              <a:rPr>
                <a:solidFill>
                  <a:schemeClr val="accent1"/>
                </a:solidFill>
              </a:rPr>
              <a:t> (textos, fotos) en 1 exhibición. (Aja).</a:t>
            </a:r>
          </a:p>
        </p:txBody>
      </p:sp>
      <p:grpSp>
        <p:nvGrpSpPr>
          <p:cNvPr id="196" name="Group 196"/>
          <p:cNvGrpSpPr/>
          <p:nvPr/>
        </p:nvGrpSpPr>
        <p:grpSpPr>
          <a:xfrm>
            <a:off x="835184" y="809425"/>
            <a:ext cx="7920195" cy="1148049"/>
            <a:chOff x="0" y="0"/>
            <a:chExt cx="7920194" cy="1148047"/>
          </a:xfrm>
        </p:grpSpPr>
        <p:sp>
          <p:nvSpPr>
            <p:cNvPr id="194" name="Shape 194"/>
            <p:cNvSpPr/>
            <p:nvPr/>
          </p:nvSpPr>
          <p:spPr>
            <a:xfrm>
              <a:off x="0" y="0"/>
              <a:ext cx="7920195" cy="11480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3" tIns="91423" rIns="91423" bIns="91423" numCol="1" anchor="t">
              <a:spAutoFit/>
            </a:bodyPr>
            <a:lstStyle/>
            <a:p>
              <a:pPr>
                <a:spcBef>
                  <a:spcPts val="400"/>
                </a:spcBef>
                <a:defRPr b="1" sz="3200">
                  <a:solidFill>
                    <a:srgbClr val="E46C0A"/>
                  </a:solidFill>
                  <a:latin typeface="Gullias"/>
                  <a:ea typeface="Gullias"/>
                  <a:cs typeface="Gullias"/>
                  <a:sym typeface="Gullias"/>
                </a:defRPr>
              </a:pPr>
              <a:r>
                <a:t>¿ Que es lo que el </a:t>
              </a:r>
              <a:r>
                <a:rPr>
                  <a:solidFill>
                    <a:srgbClr val="424342"/>
                  </a:solidFill>
                </a:rPr>
                <a:t>cliente debe proveer?</a:t>
              </a:r>
            </a:p>
          </p:txBody>
        </p:sp>
        <p:sp>
          <p:nvSpPr>
            <p:cNvPr id="195" name="Shape 195"/>
            <p:cNvSpPr/>
            <p:nvPr/>
          </p:nvSpPr>
          <p:spPr>
            <a:xfrm flipV="1">
              <a:off x="1058161" y="83820"/>
              <a:ext cx="62753" cy="71719"/>
            </a:xfrm>
            <a:prstGeom prst="line">
              <a:avLst/>
            </a:prstGeom>
            <a:noFill/>
            <a:ln w="38100" cap="flat">
              <a:solidFill>
                <a:srgbClr val="E46C0A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99" name="Group 199"/>
          <p:cNvGrpSpPr/>
          <p:nvPr/>
        </p:nvGrpSpPr>
        <p:grpSpPr>
          <a:xfrm>
            <a:off x="2693699" y="554940"/>
            <a:ext cx="6573171" cy="117413"/>
            <a:chOff x="0" y="0"/>
            <a:chExt cx="6573169" cy="117411"/>
          </a:xfrm>
        </p:grpSpPr>
        <p:sp>
          <p:nvSpPr>
            <p:cNvPr id="197" name="Shape 197"/>
            <p:cNvSpPr/>
            <p:nvPr/>
          </p:nvSpPr>
          <p:spPr>
            <a:xfrm>
              <a:off x="-1" y="0"/>
              <a:ext cx="6573170" cy="1"/>
            </a:xfrm>
            <a:prstGeom prst="line">
              <a:avLst/>
            </a:prstGeom>
            <a:noFill/>
            <a:ln w="25400" cap="flat">
              <a:solidFill>
                <a:srgbClr val="1EBB90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98" name="Shape 198"/>
            <p:cNvSpPr/>
            <p:nvPr/>
          </p:nvSpPr>
          <p:spPr>
            <a:xfrm flipV="1">
              <a:off x="1958982" y="89646"/>
              <a:ext cx="4614188" cy="27766"/>
            </a:xfrm>
            <a:prstGeom prst="line">
              <a:avLst/>
            </a:prstGeom>
            <a:noFill/>
            <a:ln w="25400" cap="flat">
              <a:solidFill>
                <a:srgbClr val="1EBB90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02" name="Group 202" descr="Resultado de imagen para flat design client"/>
          <p:cNvGrpSpPr/>
          <p:nvPr/>
        </p:nvGrpSpPr>
        <p:grpSpPr>
          <a:xfrm>
            <a:off x="6012179" y="2506227"/>
            <a:ext cx="2411732" cy="2846226"/>
            <a:chOff x="0" y="0"/>
            <a:chExt cx="2411731" cy="2846225"/>
          </a:xfrm>
        </p:grpSpPr>
        <p:sp>
          <p:nvSpPr>
            <p:cNvPr id="200" name="Shape 200"/>
            <p:cNvSpPr/>
            <p:nvPr/>
          </p:nvSpPr>
          <p:spPr>
            <a:xfrm>
              <a:off x="0" y="0"/>
              <a:ext cx="2411732" cy="284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73"/>
                  </a:moveTo>
                  <a:lnTo>
                    <a:pt x="0" y="1573"/>
                  </a:lnTo>
                  <a:cubicBezTo>
                    <a:pt x="0" y="704"/>
                    <a:pt x="831" y="0"/>
                    <a:pt x="1856" y="0"/>
                  </a:cubicBezTo>
                  <a:lnTo>
                    <a:pt x="19744" y="0"/>
                  </a:lnTo>
                  <a:lnTo>
                    <a:pt x="19744" y="0"/>
                  </a:lnTo>
                  <a:cubicBezTo>
                    <a:pt x="20769" y="0"/>
                    <a:pt x="21600" y="704"/>
                    <a:pt x="21600" y="1573"/>
                  </a:cubicBezTo>
                  <a:lnTo>
                    <a:pt x="21600" y="20027"/>
                  </a:lnTo>
                  <a:lnTo>
                    <a:pt x="21600" y="20027"/>
                  </a:lnTo>
                  <a:cubicBezTo>
                    <a:pt x="21600" y="20896"/>
                    <a:pt x="20769" y="21600"/>
                    <a:pt x="19744" y="21600"/>
                  </a:cubicBezTo>
                  <a:lnTo>
                    <a:pt x="1856" y="21600"/>
                  </a:lnTo>
                  <a:lnTo>
                    <a:pt x="1856" y="21600"/>
                  </a:lnTo>
                  <a:cubicBezTo>
                    <a:pt x="831" y="21600"/>
                    <a:pt x="0" y="20896"/>
                    <a:pt x="0" y="20027"/>
                  </a:cubicBezTo>
                  <a:close/>
                </a:path>
              </a:pathLst>
            </a:custGeom>
            <a:solidFill>
              <a:schemeClr val="accent1">
                <a:lumOff val="7520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/>
            </a:p>
          </p:txBody>
        </p:sp>
        <p:pic>
          <p:nvPicPr>
            <p:cNvPr id="201" name="image17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3510" t="0" r="0" b="0"/>
            <a:stretch>
              <a:fillRect/>
            </a:stretch>
          </p:blipFill>
          <p:spPr>
            <a:xfrm>
              <a:off x="0" y="0"/>
              <a:ext cx="2411732" cy="284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5" y="0"/>
                  </a:moveTo>
                  <a:cubicBezTo>
                    <a:pt x="830" y="0"/>
                    <a:pt x="0" y="703"/>
                    <a:pt x="0" y="1572"/>
                  </a:cubicBezTo>
                  <a:lnTo>
                    <a:pt x="0" y="20025"/>
                  </a:lnTo>
                  <a:cubicBezTo>
                    <a:pt x="0" y="20894"/>
                    <a:pt x="830" y="21600"/>
                    <a:pt x="1855" y="21600"/>
                  </a:cubicBezTo>
                  <a:lnTo>
                    <a:pt x="19745" y="21600"/>
                  </a:lnTo>
                  <a:cubicBezTo>
                    <a:pt x="20770" y="21600"/>
                    <a:pt x="21600" y="20894"/>
                    <a:pt x="21600" y="20025"/>
                  </a:cubicBezTo>
                  <a:lnTo>
                    <a:pt x="21600" y="1572"/>
                  </a:lnTo>
                  <a:cubicBezTo>
                    <a:pt x="21600" y="703"/>
                    <a:pt x="20770" y="0"/>
                    <a:pt x="19745" y="0"/>
                  </a:cubicBezTo>
                  <a:lnTo>
                    <a:pt x="1855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blurRad="0" stA="38000" stPos="0" endA="0" endPos="40000" dist="0" dir="5400000" fadeDir="5400000" sx="100000" sy="-100000" kx="0" ky="0" algn="bl" rotWithShape="0"/>
            </a:effectLst>
          </p:spPr>
        </p:pic>
      </p:grpSp>
      <p:sp>
        <p:nvSpPr>
          <p:cNvPr id="203" name="Shape 203"/>
          <p:cNvSpPr/>
          <p:nvPr/>
        </p:nvSpPr>
        <p:spPr>
          <a:xfrm>
            <a:off x="354360" y="3473925"/>
            <a:ext cx="4572001" cy="705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indent="381000">
              <a:lnSpc>
                <a:spcPts val="16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Servidor, dominio, </a:t>
            </a:r>
            <a:r>
              <a:rPr>
                <a:solidFill>
                  <a:srgbClr val="E46C0A"/>
                </a:solidFill>
              </a:rPr>
              <a:t>administración posterior</a:t>
            </a:r>
            <a:r>
              <a:t>.</a:t>
            </a:r>
          </a:p>
          <a:p>
            <a:pPr lvl="1" indent="381000">
              <a:lnSpc>
                <a:spcPts val="16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lvl="1" indent="381000">
              <a:lnSpc>
                <a:spcPts val="16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¿Cuentas de correo?</a:t>
            </a:r>
          </a:p>
        </p:txBody>
      </p:sp>
      <p:sp>
        <p:nvSpPr>
          <p:cNvPr id="204" name="Shape 204"/>
          <p:cNvSpPr/>
          <p:nvPr/>
        </p:nvSpPr>
        <p:spPr>
          <a:xfrm>
            <a:off x="354360" y="4287537"/>
            <a:ext cx="4572001" cy="1109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indent="381000">
              <a:lnSpc>
                <a:spcPts val="16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Pago de </a:t>
            </a:r>
            <a:r>
              <a:rPr>
                <a:solidFill>
                  <a:srgbClr val="E46C0A"/>
                </a:solidFill>
              </a:rPr>
              <a:t>anticipo.</a:t>
            </a:r>
          </a:p>
          <a:p>
            <a:pPr lvl="1" indent="381000">
              <a:lnSpc>
                <a:spcPts val="16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lvl="1" indent="381000">
              <a:lnSpc>
                <a:spcPts val="16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Fecha de inicio sujeta a partir de cumplido lo anterior.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4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2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Class="entr" nodeType="after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822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22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322"/>
                            </p:stCondLst>
                            <p:childTnLst>
                              <p:par>
                                <p:cTn id="19" presetClass="entr" nodeType="afterEffect" presetSubtype="4" presetID="2" grpId="4" fill="hold">
                                  <p:stCondLst>
                                    <p:cond delay="75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6" grpId="1"/>
      <p:bldP build="whole" bldLvl="1" animBg="1" rev="0" advAuto="0" spid="204" grpId="6"/>
      <p:bldP build="whole" bldLvl="1" animBg="1" rev="0" advAuto="0" spid="202" grpId="3"/>
      <p:bldP build="whole" bldLvl="1" animBg="1" rev="0" advAuto="0" spid="199" grpId="2"/>
      <p:bldP build="whole" bldLvl="1" animBg="1" rev="0" advAuto="0" spid="203" grpId="5"/>
      <p:bldP build="whole" bldLvl="1" animBg="1" rev="0" advAuto="0" spid="193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/>
        </p:nvSpPr>
        <p:spPr>
          <a:xfrm>
            <a:off x="4895850" y="2452491"/>
            <a:ext cx="5087779" cy="32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indent="381000">
              <a:lnSpc>
                <a:spcPts val="16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Propuesta válida por </a:t>
            </a:r>
            <a:r>
              <a:t>  </a:t>
            </a:r>
            <a:r>
              <a:rPr sz="2400">
                <a:latin typeface="Gullias"/>
                <a:ea typeface="Gullias"/>
                <a:cs typeface="Gullias"/>
                <a:sym typeface="Gullias"/>
              </a:rPr>
              <a:t> </a:t>
            </a:r>
            <a:r>
              <a:rPr sz="2400">
                <a:solidFill>
                  <a:srgbClr val="E46C0A"/>
                </a:solidFill>
                <a:latin typeface="Gullias"/>
                <a:ea typeface="Gullias"/>
                <a:cs typeface="Gullias"/>
                <a:sym typeface="Gullias"/>
              </a:rPr>
              <a:t>x</a:t>
            </a:r>
            <a:r>
              <a:rPr sz="2400">
                <a:latin typeface="Gullias"/>
                <a:ea typeface="Gullias"/>
                <a:cs typeface="Gullias"/>
                <a:sym typeface="Gullias"/>
              </a:rPr>
              <a:t> </a:t>
            </a:r>
            <a:r>
              <a:rPr sz="2400">
                <a:latin typeface="Gullias"/>
                <a:ea typeface="Gullias"/>
                <a:cs typeface="Gullias"/>
                <a:sym typeface="Gullias"/>
              </a:rPr>
              <a:t> </a:t>
            </a:r>
            <a:r>
              <a:t>días</a:t>
            </a:r>
          </a:p>
        </p:txBody>
      </p:sp>
      <p:grpSp>
        <p:nvGrpSpPr>
          <p:cNvPr id="209" name="Group 209"/>
          <p:cNvGrpSpPr/>
          <p:nvPr/>
        </p:nvGrpSpPr>
        <p:grpSpPr>
          <a:xfrm>
            <a:off x="-6323" y="1272117"/>
            <a:ext cx="6573171" cy="89648"/>
            <a:chOff x="0" y="0"/>
            <a:chExt cx="6573169" cy="89647"/>
          </a:xfrm>
        </p:grpSpPr>
        <p:sp>
          <p:nvSpPr>
            <p:cNvPr id="207" name="Shape 207"/>
            <p:cNvSpPr/>
            <p:nvPr/>
          </p:nvSpPr>
          <p:spPr>
            <a:xfrm>
              <a:off x="-1" y="-1"/>
              <a:ext cx="6573170" cy="1"/>
            </a:xfrm>
            <a:prstGeom prst="line">
              <a:avLst/>
            </a:prstGeom>
            <a:noFill/>
            <a:ln w="19050" cap="flat">
              <a:solidFill>
                <a:srgbClr val="1EBB90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0" y="89647"/>
              <a:ext cx="2559618" cy="1"/>
            </a:xfrm>
            <a:prstGeom prst="line">
              <a:avLst/>
            </a:prstGeom>
            <a:noFill/>
            <a:ln w="19050" cap="flat">
              <a:solidFill>
                <a:srgbClr val="1EBB90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12" name="Group 212" descr="Imagen relacionada"/>
          <p:cNvGrpSpPr/>
          <p:nvPr/>
        </p:nvGrpSpPr>
        <p:grpSpPr>
          <a:xfrm>
            <a:off x="709924" y="2251707"/>
            <a:ext cx="4185926" cy="2354584"/>
            <a:chOff x="0" y="0"/>
            <a:chExt cx="4185925" cy="2354583"/>
          </a:xfrm>
        </p:grpSpPr>
        <p:sp>
          <p:nvSpPr>
            <p:cNvPr id="210" name="Shape 210"/>
            <p:cNvSpPr/>
            <p:nvPr/>
          </p:nvSpPr>
          <p:spPr>
            <a:xfrm>
              <a:off x="-1" y="-1"/>
              <a:ext cx="4185927" cy="2354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56"/>
                  </a:moveTo>
                  <a:lnTo>
                    <a:pt x="0" y="1856"/>
                  </a:lnTo>
                  <a:cubicBezTo>
                    <a:pt x="0" y="831"/>
                    <a:pt x="467" y="0"/>
                    <a:pt x="1044" y="0"/>
                  </a:cubicBezTo>
                  <a:lnTo>
                    <a:pt x="20556" y="0"/>
                  </a:lnTo>
                  <a:lnTo>
                    <a:pt x="20556" y="0"/>
                  </a:lnTo>
                  <a:cubicBezTo>
                    <a:pt x="21133" y="0"/>
                    <a:pt x="21600" y="831"/>
                    <a:pt x="21600" y="1856"/>
                  </a:cubicBezTo>
                  <a:lnTo>
                    <a:pt x="21600" y="19744"/>
                  </a:lnTo>
                  <a:lnTo>
                    <a:pt x="21600" y="19744"/>
                  </a:lnTo>
                  <a:cubicBezTo>
                    <a:pt x="21600" y="20769"/>
                    <a:pt x="21133" y="21600"/>
                    <a:pt x="20556" y="21600"/>
                  </a:cubicBezTo>
                  <a:lnTo>
                    <a:pt x="1044" y="21600"/>
                  </a:lnTo>
                  <a:lnTo>
                    <a:pt x="1044" y="21600"/>
                  </a:lnTo>
                  <a:cubicBezTo>
                    <a:pt x="467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chemeClr val="accent1">
                <a:lumOff val="7520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/>
            </a:p>
          </p:txBody>
        </p:sp>
        <p:pic>
          <p:nvPicPr>
            <p:cNvPr id="211" name="image1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2" b="0"/>
            <a:stretch>
              <a:fillRect/>
            </a:stretch>
          </p:blipFill>
          <p:spPr>
            <a:xfrm>
              <a:off x="0" y="0"/>
              <a:ext cx="4185841" cy="2354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4" y="0"/>
                  </a:moveTo>
                  <a:cubicBezTo>
                    <a:pt x="468" y="0"/>
                    <a:pt x="0" y="832"/>
                    <a:pt x="0" y="1857"/>
                  </a:cubicBezTo>
                  <a:lnTo>
                    <a:pt x="0" y="19743"/>
                  </a:lnTo>
                  <a:cubicBezTo>
                    <a:pt x="0" y="20768"/>
                    <a:pt x="468" y="21600"/>
                    <a:pt x="1044" y="21600"/>
                  </a:cubicBezTo>
                  <a:lnTo>
                    <a:pt x="20556" y="21600"/>
                  </a:lnTo>
                  <a:cubicBezTo>
                    <a:pt x="21132" y="21600"/>
                    <a:pt x="21600" y="20768"/>
                    <a:pt x="21600" y="19743"/>
                  </a:cubicBezTo>
                  <a:lnTo>
                    <a:pt x="21600" y="1857"/>
                  </a:lnTo>
                  <a:cubicBezTo>
                    <a:pt x="21600" y="832"/>
                    <a:pt x="21132" y="0"/>
                    <a:pt x="20556" y="0"/>
                  </a:cubicBezTo>
                  <a:lnTo>
                    <a:pt x="1044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blurRad="0" stA="38000" stPos="0" endA="0" endPos="40000" dist="0" dir="5400000" fadeDir="5400000" sx="100000" sy="-100000" kx="0" ky="0" algn="bl" rotWithShape="0"/>
            </a:effectLst>
          </p:spPr>
        </p:pic>
      </p:grpSp>
      <p:sp>
        <p:nvSpPr>
          <p:cNvPr id="213" name="Shape 213"/>
          <p:cNvSpPr/>
          <p:nvPr/>
        </p:nvSpPr>
        <p:spPr>
          <a:xfrm>
            <a:off x="4838700" y="2989016"/>
            <a:ext cx="4572000" cy="299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indent="381000">
              <a:lnSpc>
                <a:spcPts val="16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Costos adicionales no incluidos</a:t>
            </a:r>
          </a:p>
        </p:txBody>
      </p:sp>
      <p:sp>
        <p:nvSpPr>
          <p:cNvPr id="214" name="Shape 214"/>
          <p:cNvSpPr/>
          <p:nvPr/>
        </p:nvSpPr>
        <p:spPr>
          <a:xfrm>
            <a:off x="4838700" y="3479708"/>
            <a:ext cx="4572000" cy="299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indent="381000">
              <a:lnSpc>
                <a:spcPts val="1600"/>
              </a:lnSpc>
              <a:defRPr sz="1600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Impuestos</a:t>
            </a:r>
          </a:p>
        </p:txBody>
      </p:sp>
      <p:sp>
        <p:nvSpPr>
          <p:cNvPr id="215" name="Shape 215"/>
          <p:cNvSpPr/>
          <p:nvPr/>
        </p:nvSpPr>
        <p:spPr>
          <a:xfrm>
            <a:off x="4838700" y="3951366"/>
            <a:ext cx="4572000" cy="299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indent="381000">
              <a:lnSpc>
                <a:spcPts val="16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Cantidad de pagos o porcentajes</a:t>
            </a:r>
          </a:p>
        </p:txBody>
      </p:sp>
      <p:grpSp>
        <p:nvGrpSpPr>
          <p:cNvPr id="218" name="Group 218"/>
          <p:cNvGrpSpPr/>
          <p:nvPr/>
        </p:nvGrpSpPr>
        <p:grpSpPr>
          <a:xfrm>
            <a:off x="1848311" y="762360"/>
            <a:ext cx="5447379" cy="1402049"/>
            <a:chOff x="0" y="0"/>
            <a:chExt cx="5447377" cy="1402047"/>
          </a:xfrm>
        </p:grpSpPr>
        <p:sp>
          <p:nvSpPr>
            <p:cNvPr id="216" name="Shape 216"/>
            <p:cNvSpPr/>
            <p:nvPr/>
          </p:nvSpPr>
          <p:spPr>
            <a:xfrm flipV="1">
              <a:off x="570814" y="78529"/>
              <a:ext cx="62754" cy="71719"/>
            </a:xfrm>
            <a:prstGeom prst="line">
              <a:avLst/>
            </a:prstGeom>
            <a:noFill/>
            <a:ln w="38100" cap="flat">
              <a:solidFill>
                <a:srgbClr val="E46C0A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0" y="0"/>
              <a:ext cx="5447378" cy="14020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3" tIns="91423" rIns="91423" bIns="91423" numCol="1" anchor="t">
              <a:spAutoFit/>
            </a:bodyPr>
            <a:lstStyle/>
            <a:p>
              <a:pPr>
                <a:spcBef>
                  <a:spcPts val="400"/>
                </a:spcBef>
                <a:defRPr b="1" sz="4000">
                  <a:solidFill>
                    <a:srgbClr val="424342"/>
                  </a:solidFill>
                  <a:latin typeface="Gullias"/>
                  <a:ea typeface="Gullias"/>
                  <a:cs typeface="Gullias"/>
                  <a:sym typeface="Gullias"/>
                </a:defRPr>
              </a:pPr>
              <a:r>
                <a:t>T</a:t>
              </a:r>
              <a:r>
                <a:t>e</a:t>
              </a:r>
              <a:r>
                <a:t>rminos </a:t>
              </a:r>
              <a:r>
                <a:rPr>
                  <a:solidFill>
                    <a:srgbClr val="E46C0A"/>
                  </a:solidFill>
                </a:rPr>
                <a:t>y </a:t>
              </a:r>
              <a:r>
                <a:rPr>
                  <a:solidFill>
                    <a:srgbClr val="E46C0A"/>
                  </a:solidFill>
                </a:rPr>
                <a:t>C</a:t>
              </a:r>
              <a:r>
                <a:rPr>
                  <a:solidFill>
                    <a:srgbClr val="E46C0A"/>
                  </a:solidFill>
                </a:rPr>
                <a:t>ondiciones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4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2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Class="entr" nodeType="afterEffect" presetSubtype="0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Class="entr" nodeType="afterEffect" presetID="9" grpId="4" fill="hold">
                                  <p:stCondLst>
                                    <p:cond delay="75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8" grpId="1"/>
      <p:bldP build="whole" bldLvl="1" animBg="1" rev="0" advAuto="0" spid="209" grpId="2"/>
      <p:bldP build="whole" bldLvl="1" animBg="1" rev="0" advAuto="0" spid="212" grpId="3"/>
      <p:bldP build="whole" bldLvl="1" animBg="1" rev="0" advAuto="0" spid="215" grpId="7"/>
      <p:bldP build="whole" bldLvl="1" animBg="1" rev="0" advAuto="0" spid="214" grpId="6"/>
      <p:bldP build="whole" bldLvl="1" animBg="1" rev="0" advAuto="0" spid="206" grpId="4"/>
      <p:bldP build="whole" bldLvl="1" animBg="1" rev="0" advAuto="0" spid="213" grpId="5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1_JWC15">
  <a:themeElements>
    <a:clrScheme name="1_JWC15">
      <a:dk1>
        <a:srgbClr val="2D2E2D"/>
      </a:dk1>
      <a:lt1>
        <a:srgbClr val="FFFFFF"/>
      </a:lt1>
      <a:dk2>
        <a:srgbClr val="A7A7A7"/>
      </a:dk2>
      <a:lt2>
        <a:srgbClr val="535353"/>
      </a:lt2>
      <a:accent1>
        <a:srgbClr val="2D2E2D"/>
      </a:accent1>
      <a:accent2>
        <a:srgbClr val="B21928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JWC15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1_JWC1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chemeClr val="accent1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chemeClr val="accent1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1_JWC15">
  <a:themeElements>
    <a:clrScheme name="1_JWC15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D2E2D"/>
      </a:accent1>
      <a:accent2>
        <a:srgbClr val="B21928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JWC15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1_JWC1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chemeClr val="accent1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chemeClr val="accent1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