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0"/>
  </p:notesMasterIdLst>
  <p:sldIdLst>
    <p:sldId id="256" r:id="rId2"/>
    <p:sldId id="257" r:id="rId3"/>
    <p:sldId id="259" r:id="rId4"/>
    <p:sldId id="261" r:id="rId5"/>
    <p:sldId id="290" r:id="rId6"/>
    <p:sldId id="260" r:id="rId7"/>
    <p:sldId id="272" r:id="rId8"/>
    <p:sldId id="273" r:id="rId9"/>
    <p:sldId id="274" r:id="rId10"/>
    <p:sldId id="275" r:id="rId11"/>
    <p:sldId id="282" r:id="rId12"/>
    <p:sldId id="262" r:id="rId13"/>
    <p:sldId id="276" r:id="rId14"/>
    <p:sldId id="278" r:id="rId15"/>
    <p:sldId id="280" r:id="rId16"/>
    <p:sldId id="281" r:id="rId17"/>
    <p:sldId id="283" r:id="rId18"/>
    <p:sldId id="284" r:id="rId19"/>
    <p:sldId id="285" r:id="rId20"/>
    <p:sldId id="286" r:id="rId21"/>
    <p:sldId id="263" r:id="rId22"/>
    <p:sldId id="289" r:id="rId23"/>
    <p:sldId id="267" r:id="rId24"/>
    <p:sldId id="266" r:id="rId25"/>
    <p:sldId id="268" r:id="rId26"/>
    <p:sldId id="269" r:id="rId27"/>
    <p:sldId id="270" r:id="rId28"/>
    <p:sldId id="27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BE8B"/>
    <a:srgbClr val="3B63A0"/>
    <a:srgbClr val="A9A9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CCBCE-B2F8-48B8-BD8B-CD7CE45E4B6A}" type="datetimeFigureOut">
              <a:rPr lang="en-US" smtClean="0"/>
              <a:t>5/19/2017</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231E2-66BF-43F7-816D-1BAB8FA5FC27}" type="slidenum">
              <a:rPr lang="en-US" smtClean="0"/>
              <a:t>‹Nº›</a:t>
            </a:fld>
            <a:endParaRPr lang="en-US"/>
          </a:p>
        </p:txBody>
      </p:sp>
    </p:spTree>
    <p:extLst>
      <p:ext uri="{BB962C8B-B14F-4D97-AF65-F5344CB8AC3E}">
        <p14:creationId xmlns:p14="http://schemas.microsoft.com/office/powerpoint/2010/main" val="61344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5690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a:t>Haga clic para modificar el estilo de título del patrón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581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9783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303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25973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10625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4733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01051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691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191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994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a:t>Haga clic para modificar el estilo de título del patrón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6665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8504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4065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9076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415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5/19/2017</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6626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3B63A0"/>
            </a:gs>
            <a:gs pos="100000">
              <a:srgbClr val="A9A9A9"/>
            </a:gs>
          </a:gsLst>
          <a:lin ang="24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5/19/2017</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3196777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13159" y="522456"/>
            <a:ext cx="6000750" cy="2444336"/>
          </a:xfrm>
        </p:spPr>
        <p:txBody>
          <a:bodyPr>
            <a:normAutofit fontScale="90000"/>
          </a:bodyPr>
          <a:lstStyle/>
          <a:p>
            <a:r>
              <a:rPr lang="es-AR" b="1" dirty="0">
                <a:solidFill>
                  <a:srgbClr val="3DBE8B"/>
                </a:solidFill>
                <a:effectLst>
                  <a:outerShdw blurRad="38100" dist="38100" dir="2700000" algn="tl">
                    <a:srgbClr val="000000">
                      <a:alpha val="43137"/>
                    </a:srgbClr>
                  </a:outerShdw>
                </a:effectLst>
              </a:rPr>
              <a:t>Testeando </a:t>
            </a:r>
            <a:br>
              <a:rPr lang="es-AR" b="1" dirty="0">
                <a:solidFill>
                  <a:srgbClr val="3DBE8B"/>
                </a:solidFill>
                <a:effectLst>
                  <a:outerShdw blurRad="38100" dist="38100" dir="2700000" algn="tl">
                    <a:srgbClr val="000000">
                      <a:alpha val="43137"/>
                    </a:srgbClr>
                  </a:outerShdw>
                </a:effectLst>
              </a:rPr>
            </a:br>
            <a:r>
              <a:rPr lang="es-AR" b="1" dirty="0" err="1">
                <a:effectLst>
                  <a:outerShdw blurRad="38100" dist="38100" dir="2700000" algn="tl">
                    <a:srgbClr val="000000">
                      <a:alpha val="43137"/>
                    </a:srgbClr>
                  </a:outerShdw>
                </a:effectLst>
              </a:rPr>
              <a:t>Wordpress</a:t>
            </a:r>
            <a:br>
              <a:rPr lang="es-AR" b="1" dirty="0">
                <a:solidFill>
                  <a:srgbClr val="3DBE8B"/>
                </a:solidFill>
                <a:effectLst>
                  <a:outerShdw blurRad="38100" dist="38100" dir="2700000" algn="tl">
                    <a:srgbClr val="000000">
                      <a:alpha val="43137"/>
                    </a:srgbClr>
                  </a:outerShdw>
                </a:effectLst>
              </a:rPr>
            </a:br>
            <a:r>
              <a:rPr lang="es-AR" b="1" dirty="0">
                <a:solidFill>
                  <a:srgbClr val="3DBE8B"/>
                </a:solidFill>
                <a:effectLst>
                  <a:outerShdw blurRad="38100" dist="38100" dir="2700000" algn="tl">
                    <a:srgbClr val="000000">
                      <a:alpha val="43137"/>
                    </a:srgbClr>
                  </a:outerShdw>
                </a:effectLst>
              </a:rPr>
              <a:t>DE MANERA</a:t>
            </a:r>
            <a:br>
              <a:rPr lang="es-AR" b="1" dirty="0">
                <a:solidFill>
                  <a:srgbClr val="3DBE8B"/>
                </a:solidFill>
                <a:effectLst>
                  <a:outerShdw blurRad="38100" dist="38100" dir="2700000" algn="tl">
                    <a:srgbClr val="000000">
                      <a:alpha val="43137"/>
                    </a:srgbClr>
                  </a:outerShdw>
                </a:effectLst>
              </a:rPr>
            </a:br>
            <a:r>
              <a:rPr lang="es-AR" sz="6700" b="1" dirty="0">
                <a:solidFill>
                  <a:srgbClr val="3DBE8B"/>
                </a:solidFill>
                <a:effectLst>
                  <a:outerShdw blurRad="38100" dist="38100" dir="2700000" algn="tl">
                    <a:srgbClr val="000000">
                      <a:alpha val="43137"/>
                    </a:srgbClr>
                  </a:outerShdw>
                </a:effectLst>
              </a:rPr>
              <a:t>SIMPLE</a:t>
            </a:r>
            <a:endParaRPr lang="en-US" sz="6700" b="1" dirty="0">
              <a:solidFill>
                <a:srgbClr val="3DBE8B"/>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513159" y="3317646"/>
            <a:ext cx="5630761" cy="2453326"/>
          </a:xfrm>
        </p:spPr>
        <p:txBody>
          <a:bodyPr>
            <a:normAutofit fontScale="92500"/>
          </a:bodyPr>
          <a:lstStyle/>
          <a:p>
            <a:r>
              <a:rPr lang="en-US" sz="2100" b="1" dirty="0" err="1">
                <a:solidFill>
                  <a:schemeClr val="tx2">
                    <a:lumMod val="60000"/>
                    <a:lumOff val="40000"/>
                  </a:schemeClr>
                </a:solidFill>
              </a:rPr>
              <a:t>Todo</a:t>
            </a:r>
            <a:r>
              <a:rPr lang="en-US" sz="2100" b="1" dirty="0">
                <a:solidFill>
                  <a:schemeClr val="tx2">
                    <a:lumMod val="60000"/>
                    <a:lumOff val="40000"/>
                  </a:schemeClr>
                </a:solidFill>
              </a:rPr>
              <a:t> lo que </a:t>
            </a:r>
            <a:r>
              <a:rPr lang="en-US" sz="2100" b="1" dirty="0" err="1">
                <a:solidFill>
                  <a:schemeClr val="tx2">
                    <a:lumMod val="60000"/>
                    <a:lumOff val="40000"/>
                  </a:schemeClr>
                </a:solidFill>
              </a:rPr>
              <a:t>debemos</a:t>
            </a:r>
            <a:r>
              <a:rPr lang="en-US" sz="2100" b="1" dirty="0">
                <a:solidFill>
                  <a:schemeClr val="tx2">
                    <a:lumMod val="60000"/>
                    <a:lumOff val="40000"/>
                  </a:schemeClr>
                </a:solidFill>
              </a:rPr>
              <a:t> </a:t>
            </a:r>
            <a:r>
              <a:rPr lang="en-US" sz="2100" b="1" dirty="0" err="1">
                <a:solidFill>
                  <a:schemeClr val="tx2">
                    <a:lumMod val="60000"/>
                    <a:lumOff val="40000"/>
                  </a:schemeClr>
                </a:solidFill>
              </a:rPr>
              <a:t>hacer</a:t>
            </a:r>
            <a:r>
              <a:rPr lang="en-US" sz="2100" b="1" dirty="0">
                <a:solidFill>
                  <a:schemeClr val="tx2">
                    <a:lumMod val="60000"/>
                    <a:lumOff val="40000"/>
                  </a:schemeClr>
                </a:solidFill>
              </a:rPr>
              <a:t> antes de </a:t>
            </a:r>
            <a:r>
              <a:rPr lang="en-US" sz="2100" b="1" dirty="0" err="1">
                <a:solidFill>
                  <a:schemeClr val="tx2">
                    <a:lumMod val="60000"/>
                    <a:lumOff val="40000"/>
                  </a:schemeClr>
                </a:solidFill>
              </a:rPr>
              <a:t>publicar</a:t>
            </a:r>
            <a:r>
              <a:rPr lang="en-US" sz="2100" b="1" dirty="0">
                <a:solidFill>
                  <a:schemeClr val="tx2">
                    <a:lumMod val="60000"/>
                    <a:lumOff val="40000"/>
                  </a:schemeClr>
                </a:solidFill>
              </a:rPr>
              <a:t> o vender </a:t>
            </a:r>
            <a:r>
              <a:rPr lang="en-US" sz="2100" b="1" dirty="0" err="1">
                <a:solidFill>
                  <a:schemeClr val="tx2">
                    <a:lumMod val="60000"/>
                    <a:lumOff val="40000"/>
                  </a:schemeClr>
                </a:solidFill>
              </a:rPr>
              <a:t>nuestros</a:t>
            </a:r>
            <a:r>
              <a:rPr lang="en-US" sz="2100" b="1" dirty="0">
                <a:solidFill>
                  <a:schemeClr val="tx2">
                    <a:lumMod val="60000"/>
                    <a:lumOff val="40000"/>
                  </a:schemeClr>
                </a:solidFill>
              </a:rPr>
              <a:t> </a:t>
            </a:r>
            <a:r>
              <a:rPr lang="en-US" sz="2100" b="1" dirty="0" err="1">
                <a:solidFill>
                  <a:schemeClr val="tx2">
                    <a:lumMod val="60000"/>
                    <a:lumOff val="40000"/>
                  </a:schemeClr>
                </a:solidFill>
              </a:rPr>
              <a:t>temas</a:t>
            </a:r>
            <a:endParaRPr lang="en-US" sz="2100" b="1" dirty="0">
              <a:solidFill>
                <a:schemeClr val="tx2">
                  <a:lumMod val="60000"/>
                  <a:lumOff val="40000"/>
                </a:schemeClr>
              </a:solidFill>
            </a:endParaRPr>
          </a:p>
          <a:p>
            <a:endParaRPr lang="en-US" b="1" dirty="0">
              <a:solidFill>
                <a:schemeClr val="tx2">
                  <a:lumMod val="60000"/>
                  <a:lumOff val="40000"/>
                </a:schemeClr>
              </a:solidFill>
            </a:endParaRPr>
          </a:p>
          <a:p>
            <a:r>
              <a:rPr lang="en-US" b="1" dirty="0">
                <a:solidFill>
                  <a:schemeClr val="tx1"/>
                </a:solidFill>
              </a:rPr>
              <a:t>GABRIEL PLESZOWSKI – Buenos Aires, Argentina</a:t>
            </a:r>
          </a:p>
          <a:p>
            <a:r>
              <a:rPr lang="en-US" b="1" dirty="0">
                <a:solidFill>
                  <a:schemeClr val="tx1"/>
                </a:solidFill>
              </a:rPr>
              <a:t>EMAIL: gabriel@toptal.com</a:t>
            </a:r>
          </a:p>
          <a:p>
            <a:r>
              <a:rPr lang="en-US" b="1" dirty="0">
                <a:solidFill>
                  <a:schemeClr val="tx1"/>
                </a:solidFill>
              </a:rPr>
              <a:t>TW: @</a:t>
            </a:r>
            <a:r>
              <a:rPr lang="en-US" b="1" dirty="0" err="1">
                <a:solidFill>
                  <a:schemeClr val="tx1"/>
                </a:solidFill>
              </a:rPr>
              <a:t>gabyples</a:t>
            </a:r>
            <a:endParaRPr lang="en-US" b="1" dirty="0">
              <a:solidFill>
                <a:schemeClr val="tx1"/>
              </a:solidFill>
            </a:endParaRPr>
          </a:p>
        </p:txBody>
      </p:sp>
      <p:pic>
        <p:nvPicPr>
          <p:cNvPr id="4" name="Imagen 3"/>
          <p:cNvPicPr>
            <a:picLocks noChangeAspect="1"/>
          </p:cNvPicPr>
          <p:nvPr/>
        </p:nvPicPr>
        <p:blipFill rotWithShape="1">
          <a:blip r:embed="rId2">
            <a:biLevel thresh="25000"/>
          </a:blip>
          <a:srcRect l="26725" r="26562" b="26829"/>
          <a:stretch/>
        </p:blipFill>
        <p:spPr>
          <a:xfrm>
            <a:off x="6513909" y="470315"/>
            <a:ext cx="1944278" cy="1892015"/>
          </a:xfrm>
          <a:prstGeom prst="rect">
            <a:avLst/>
          </a:prstGeom>
        </p:spPr>
      </p:pic>
      <p:pic>
        <p:nvPicPr>
          <p:cNvPr id="6" name="Imagen 5"/>
          <p:cNvPicPr>
            <a:picLocks noChangeAspect="1"/>
          </p:cNvPicPr>
          <p:nvPr/>
        </p:nvPicPr>
        <p:blipFill>
          <a:blip r:embed="rId3">
            <a:clrChange>
              <a:clrFrom>
                <a:srgbClr val="000000">
                  <a:alpha val="0"/>
                </a:srgbClr>
              </a:clrFrom>
              <a:clrTo>
                <a:srgbClr val="000000">
                  <a:alpha val="0"/>
                </a:srgbClr>
              </a:clrTo>
            </a:clrChange>
            <a:biLevel thresh="25000"/>
          </a:blip>
          <a:stretch>
            <a:fillRect/>
          </a:stretch>
        </p:blipFill>
        <p:spPr>
          <a:xfrm>
            <a:off x="5712643" y="5060274"/>
            <a:ext cx="3431357" cy="1831460"/>
          </a:xfrm>
          <a:prstGeom prst="rect">
            <a:avLst/>
          </a:prstGeom>
        </p:spPr>
      </p:pic>
    </p:spTree>
    <p:extLst>
      <p:ext uri="{BB962C8B-B14F-4D97-AF65-F5344CB8AC3E}">
        <p14:creationId xmlns:p14="http://schemas.microsoft.com/office/powerpoint/2010/main" val="23956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304015" y="304558"/>
            <a:ext cx="7754135" cy="1230198"/>
          </a:xfrm>
        </p:spPr>
        <p:txBody>
          <a:bodyPr>
            <a:normAutofit fontScale="92500" lnSpcReduction="10000"/>
          </a:bodyPr>
          <a:lstStyle/>
          <a:p>
            <a:r>
              <a:rPr lang="es-AR" sz="3600" b="1" dirty="0" err="1">
                <a:solidFill>
                  <a:srgbClr val="3DBE8B"/>
                </a:solidFill>
                <a:effectLst>
                  <a:outerShdw blurRad="38100" dist="38100" dir="2700000" algn="tl">
                    <a:srgbClr val="000000">
                      <a:alpha val="43137"/>
                    </a:srgbClr>
                  </a:outerShdw>
                </a:effectLst>
              </a:rPr>
              <a:t>Theme</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Unit</a:t>
            </a:r>
            <a:r>
              <a:rPr lang="es-AR" sz="3600" b="1" dirty="0">
                <a:solidFill>
                  <a:srgbClr val="3DBE8B"/>
                </a:solidFill>
                <a:effectLst>
                  <a:outerShdw blurRad="38100" dist="38100" dir="2700000" algn="tl">
                    <a:srgbClr val="000000">
                      <a:alpha val="43137"/>
                    </a:srgbClr>
                  </a:outerShdw>
                </a:effectLst>
              </a:rPr>
              <a:t> Test</a:t>
            </a:r>
          </a:p>
          <a:p>
            <a:r>
              <a:rPr lang="es-AR" sz="3600" b="1" dirty="0">
                <a:solidFill>
                  <a:srgbClr val="3DBE8B"/>
                </a:solidFill>
                <a:effectLst>
                  <a:outerShdw blurRad="38100" dist="38100" dir="2700000" algn="tl">
                    <a:srgbClr val="000000">
                      <a:alpha val="43137"/>
                    </a:srgbClr>
                  </a:outerShdw>
                </a:effectLst>
              </a:rPr>
              <a:t>(Prueba Unitaria de Temas)</a:t>
            </a:r>
            <a:endParaRPr lang="en-US" sz="3600" b="1" dirty="0">
              <a:solidFill>
                <a:srgbClr val="3DBE8B"/>
              </a:solidFill>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2"/>
          <a:stretch>
            <a:fillRect/>
          </a:stretch>
        </p:blipFill>
        <p:spPr>
          <a:xfrm>
            <a:off x="304016" y="2109790"/>
            <a:ext cx="8464056" cy="3583999"/>
          </a:xfrm>
          <a:prstGeom prst="rect">
            <a:avLst/>
          </a:prstGeom>
          <a:effectLst>
            <a:innerShdw blurRad="114300">
              <a:prstClr val="black"/>
            </a:innerShdw>
          </a:effectLst>
        </p:spPr>
      </p:pic>
    </p:spTree>
    <p:extLst>
      <p:ext uri="{BB962C8B-B14F-4D97-AF65-F5344CB8AC3E}">
        <p14:creationId xmlns:p14="http://schemas.microsoft.com/office/powerpoint/2010/main" val="3243235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73377" y="245097"/>
            <a:ext cx="7456001" cy="622169"/>
          </a:xfrm>
        </p:spPr>
        <p:txBody>
          <a:bodyPr>
            <a:noAutofit/>
          </a:bodyPr>
          <a:lstStyle/>
          <a:p>
            <a:r>
              <a:rPr lang="en-US" sz="2400" b="1" dirty="0"/>
              <a:t>VAMOS BIEN</a:t>
            </a:r>
            <a:r>
              <a:rPr lang="en-US" b="1" dirty="0"/>
              <a:t>, </a:t>
            </a:r>
            <a:r>
              <a:rPr lang="en-US" b="1" dirty="0" err="1"/>
              <a:t>pero</a:t>
            </a:r>
            <a:r>
              <a:rPr lang="en-US" b="1" dirty="0"/>
              <a:t>…</a:t>
            </a:r>
            <a:endParaRPr lang="en-US" sz="2400" b="1" dirty="0"/>
          </a:p>
        </p:txBody>
      </p:sp>
      <p:sp>
        <p:nvSpPr>
          <p:cNvPr id="4" name="Marcador de texto 3"/>
          <p:cNvSpPr>
            <a:spLocks noGrp="1"/>
          </p:cNvSpPr>
          <p:nvPr>
            <p:ph type="body" sz="half" idx="2"/>
          </p:nvPr>
        </p:nvSpPr>
        <p:spPr>
          <a:xfrm>
            <a:off x="5118755" y="2213336"/>
            <a:ext cx="3695307" cy="2254969"/>
          </a:xfrm>
        </p:spPr>
        <p:txBody>
          <a:bodyPr>
            <a:noAutofit/>
          </a:bodyPr>
          <a:lstStyle/>
          <a:p>
            <a:r>
              <a:rPr lang="es-AR" sz="4500" b="1" dirty="0">
                <a:solidFill>
                  <a:srgbClr val="3B63A0"/>
                </a:solidFill>
                <a:effectLst>
                  <a:outerShdw blurRad="38100" dist="38100" dir="2700000" algn="tl">
                    <a:srgbClr val="000000">
                      <a:alpha val="43137"/>
                    </a:srgbClr>
                  </a:outerShdw>
                </a:effectLst>
              </a:rPr>
              <a:t>HAY QUE SEGUIR!</a:t>
            </a:r>
            <a:endParaRPr lang="en-US" sz="4500" b="1" dirty="0">
              <a:solidFill>
                <a:srgbClr val="3B63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549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417" y="946805"/>
            <a:ext cx="8491193" cy="2116906"/>
          </a:xfrm>
        </p:spPr>
        <p:txBody>
          <a:bodyPr anchor="t">
            <a:normAutofit/>
          </a:bodyPr>
          <a:lstStyle/>
          <a:p>
            <a:r>
              <a:rPr lang="en-US" sz="1800" b="1" cap="none" dirty="0">
                <a:solidFill>
                  <a:schemeClr val="tx2">
                    <a:lumMod val="60000"/>
                    <a:lumOff val="40000"/>
                  </a:schemeClr>
                </a:solidFill>
              </a:rPr>
              <a:t>El plugin fundamental para </a:t>
            </a:r>
            <a:r>
              <a:rPr lang="en-US" sz="1800" b="1" cap="none" dirty="0" err="1">
                <a:solidFill>
                  <a:schemeClr val="tx2">
                    <a:lumMod val="60000"/>
                    <a:lumOff val="40000"/>
                  </a:schemeClr>
                </a:solidFill>
              </a:rPr>
              <a:t>cualquier</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desarrollador</a:t>
            </a:r>
            <a:r>
              <a:rPr lang="en-US" sz="1800" b="1" cap="none" dirty="0">
                <a:solidFill>
                  <a:schemeClr val="tx2">
                    <a:lumMod val="60000"/>
                    <a:lumOff val="40000"/>
                  </a:schemeClr>
                </a:solidFill>
              </a:rPr>
              <a:t> de WordPress</a:t>
            </a:r>
            <a:br>
              <a:rPr lang="en-US" sz="1800" b="1" cap="none" dirty="0">
                <a:solidFill>
                  <a:schemeClr val="tx2">
                    <a:lumMod val="60000"/>
                    <a:lumOff val="40000"/>
                  </a:schemeClr>
                </a:solidFill>
              </a:rPr>
            </a:br>
            <a:br>
              <a:rPr lang="en-US" sz="1800" b="1" cap="none" dirty="0">
                <a:solidFill>
                  <a:schemeClr val="tx2">
                    <a:lumMod val="60000"/>
                    <a:lumOff val="40000"/>
                  </a:schemeClr>
                </a:solidFill>
              </a:rPr>
            </a:br>
            <a:r>
              <a:rPr lang="en-US" sz="1800" b="1" cap="none" dirty="0" err="1">
                <a:solidFill>
                  <a:schemeClr val="tx2">
                    <a:lumMod val="60000"/>
                    <a:lumOff val="40000"/>
                  </a:schemeClr>
                </a:solidFill>
              </a:rPr>
              <a:t>Instala</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múltiples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herramientas</a:t>
            </a:r>
            <a:r>
              <a:rPr lang="en-US" sz="1800" b="1" cap="none" dirty="0">
                <a:solidFill>
                  <a:schemeClr val="tx2">
                    <a:lumMod val="60000"/>
                    <a:lumOff val="40000"/>
                  </a:schemeClr>
                </a:solidFill>
              </a:rPr>
              <a:t> que </a:t>
            </a:r>
            <a:r>
              <a:rPr lang="en-US" sz="1800" b="1" cap="none" dirty="0" err="1">
                <a:solidFill>
                  <a:schemeClr val="tx2">
                    <a:lumMod val="60000"/>
                    <a:lumOff val="40000"/>
                  </a:schemeClr>
                </a:solidFill>
              </a:rPr>
              <a:t>facilitan</a:t>
            </a:r>
            <a:r>
              <a:rPr lang="en-US" sz="1800" b="1" cap="none" dirty="0">
                <a:solidFill>
                  <a:schemeClr val="tx2">
                    <a:lumMod val="60000"/>
                    <a:lumOff val="40000"/>
                  </a:schemeClr>
                </a:solidFill>
              </a:rPr>
              <a:t> el </a:t>
            </a:r>
            <a:r>
              <a:rPr lang="en-US" sz="1800" b="1" cap="none" dirty="0" err="1">
                <a:solidFill>
                  <a:schemeClr val="tx2">
                    <a:lumMod val="60000"/>
                    <a:lumOff val="40000"/>
                  </a:schemeClr>
                </a:solidFill>
              </a:rPr>
              <a:t>desarrollo</a:t>
            </a:r>
            <a:r>
              <a:rPr lang="en-US" sz="1800" b="1" cap="none" dirty="0">
                <a:solidFill>
                  <a:schemeClr val="tx2">
                    <a:lumMod val="60000"/>
                    <a:lumOff val="40000"/>
                  </a:schemeClr>
                </a:solidFill>
              </a:rPr>
              <a:t> y </a:t>
            </a:r>
            <a:r>
              <a:rPr lang="en-US" sz="1800" b="1" cap="none" dirty="0" err="1">
                <a:solidFill>
                  <a:schemeClr val="tx2">
                    <a:lumMod val="60000"/>
                    <a:lumOff val="40000"/>
                  </a:schemeClr>
                </a:solidFill>
              </a:rPr>
              <a:t>testeo</a:t>
            </a:r>
            <a:br>
              <a:rPr lang="en-US" sz="1800" b="1" cap="none" dirty="0">
                <a:solidFill>
                  <a:schemeClr val="tx2">
                    <a:lumMod val="60000"/>
                    <a:lumOff val="40000"/>
                  </a:schemeClr>
                </a:solidFill>
              </a:rPr>
            </a:br>
            <a:r>
              <a:rPr lang="en-US" sz="1800" b="1" cap="none" dirty="0"/>
              <a:t>Theme Check - Debug Bar - Theme Test Drive - User Switching</a:t>
            </a:r>
            <a:br>
              <a:rPr lang="en-US" sz="1800" b="1" cap="none" dirty="0"/>
            </a:br>
            <a:r>
              <a:rPr lang="en-US" sz="1800" b="1" cap="none" dirty="0"/>
              <a:t>Monster Widgets - y </a:t>
            </a:r>
            <a:r>
              <a:rPr lang="en-US" sz="1800" b="1" cap="none" dirty="0" err="1"/>
              <a:t>muchas</a:t>
            </a:r>
            <a:r>
              <a:rPr lang="en-US" sz="1800" b="1" cap="none" dirty="0"/>
              <a:t> </a:t>
            </a:r>
            <a:r>
              <a:rPr lang="en-US" sz="1800" b="1" cap="none" dirty="0" err="1"/>
              <a:t>más</a:t>
            </a:r>
            <a:br>
              <a:rPr lang="en-US" sz="1800" b="1" cap="none" dirty="0">
                <a:solidFill>
                  <a:schemeClr val="tx2">
                    <a:lumMod val="60000"/>
                    <a:lumOff val="40000"/>
                  </a:schemeClr>
                </a:solidFill>
              </a:rPr>
            </a:br>
            <a:br>
              <a:rPr lang="en-US" sz="1350" b="1" cap="none" dirty="0"/>
            </a:br>
            <a:r>
              <a:rPr lang="en-US" sz="1350" b="1" cap="none" dirty="0">
                <a:solidFill>
                  <a:srgbClr val="3DBE8B"/>
                </a:solidFill>
                <a:effectLst>
                  <a:outerShdw blurRad="38100" dist="38100" dir="2700000" algn="tl">
                    <a:srgbClr val="000000">
                      <a:alpha val="43137"/>
                    </a:srgbClr>
                  </a:outerShdw>
                </a:effectLst>
              </a:rPr>
              <a:t>https://wordpress.org/plugins/developer/</a:t>
            </a:r>
            <a:endParaRPr lang="en-US" sz="1350" b="1" cap="none" dirty="0">
              <a:solidFill>
                <a:schemeClr val="accent4">
                  <a:lumMod val="60000"/>
                  <a:lumOff val="40000"/>
                </a:schemeClr>
              </a:solidFill>
            </a:endParaRPr>
          </a:p>
        </p:txBody>
      </p:sp>
      <p:sp>
        <p:nvSpPr>
          <p:cNvPr id="4" name="Marcador de texto 3"/>
          <p:cNvSpPr>
            <a:spLocks noGrp="1"/>
          </p:cNvSpPr>
          <p:nvPr>
            <p:ph type="body" sz="half" idx="2"/>
          </p:nvPr>
        </p:nvSpPr>
        <p:spPr>
          <a:xfrm>
            <a:off x="445417" y="197374"/>
            <a:ext cx="7754135" cy="749431"/>
          </a:xfrm>
        </p:spPr>
        <p:txBody>
          <a:bodyPr>
            <a:normAutofit/>
          </a:bodyPr>
          <a:lstStyle/>
          <a:p>
            <a:r>
              <a:rPr lang="es-AR" sz="3600" b="1" dirty="0" err="1">
                <a:solidFill>
                  <a:srgbClr val="3DBE8B"/>
                </a:solidFill>
                <a:effectLst>
                  <a:outerShdw blurRad="38100" dist="38100" dir="2700000" algn="tl">
                    <a:srgbClr val="000000">
                      <a:alpha val="43137"/>
                    </a:srgbClr>
                  </a:outerShdw>
                </a:effectLst>
              </a:rPr>
              <a:t>Plugin</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Developer</a:t>
            </a:r>
            <a:endParaRPr lang="es-AR" sz="3600" b="1" dirty="0">
              <a:solidFill>
                <a:srgbClr val="3DBE8B"/>
              </a:solidFill>
              <a:effectLst>
                <a:outerShdw blurRad="38100" dist="38100" dir="2700000" algn="tl">
                  <a:srgbClr val="000000">
                    <a:alpha val="43137"/>
                  </a:srgbClr>
                </a:outerShdw>
              </a:effectLst>
            </a:endParaRPr>
          </a:p>
        </p:txBody>
      </p:sp>
      <p:sp>
        <p:nvSpPr>
          <p:cNvPr id="6" name="Marcador de pie de página 4"/>
          <p:cNvSpPr>
            <a:spLocks noGrp="1"/>
          </p:cNvSpPr>
          <p:nvPr>
            <p:ph type="ftr" sz="quarter" idx="11"/>
          </p:nvPr>
        </p:nvSpPr>
        <p:spPr>
          <a:xfrm>
            <a:off x="533400" y="6172200"/>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pic>
        <p:nvPicPr>
          <p:cNvPr id="7" name="Imagen 6"/>
          <p:cNvPicPr>
            <a:picLocks noChangeAspect="1"/>
          </p:cNvPicPr>
          <p:nvPr/>
        </p:nvPicPr>
        <p:blipFill rotWithShape="1">
          <a:blip r:embed="rId2"/>
          <a:srcRect l="11238" r="12989"/>
          <a:stretch/>
        </p:blipFill>
        <p:spPr>
          <a:xfrm>
            <a:off x="1998776" y="2986088"/>
            <a:ext cx="5382411" cy="3007812"/>
          </a:xfrm>
          <a:prstGeom prst="rect">
            <a:avLst/>
          </a:prstGeom>
        </p:spPr>
      </p:pic>
    </p:spTree>
    <p:extLst>
      <p:ext uri="{BB962C8B-B14F-4D97-AF65-F5344CB8AC3E}">
        <p14:creationId xmlns:p14="http://schemas.microsoft.com/office/powerpoint/2010/main" val="17115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417" y="946805"/>
            <a:ext cx="8491193" cy="570910"/>
          </a:xfrm>
        </p:spPr>
        <p:txBody>
          <a:bodyPr anchor="t">
            <a:normAutofit/>
          </a:bodyPr>
          <a:lstStyle/>
          <a:p>
            <a:r>
              <a:rPr lang="en-US" sz="1800" b="1" cap="none" dirty="0" err="1">
                <a:solidFill>
                  <a:schemeClr val="tx2">
                    <a:lumMod val="60000"/>
                    <a:lumOff val="40000"/>
                  </a:schemeClr>
                </a:solidFill>
              </a:rPr>
              <a:t>Seleccionamos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los</a:t>
            </a:r>
            <a:r>
              <a:rPr lang="en-US" sz="1800" b="1" cap="none" dirty="0">
                <a:solidFill>
                  <a:schemeClr val="tx2">
                    <a:lumMod val="60000"/>
                    <a:lumOff val="40000"/>
                  </a:schemeClr>
                </a:solidFill>
              </a:rPr>
              <a:t> que </a:t>
            </a:r>
            <a:r>
              <a:rPr lang="en-US" sz="1800" b="1" cap="none" dirty="0" err="1">
                <a:solidFill>
                  <a:schemeClr val="tx2">
                    <a:lumMod val="60000"/>
                    <a:lumOff val="40000"/>
                  </a:schemeClr>
                </a:solidFill>
              </a:rPr>
              <a:t>deseemos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instalar</a:t>
            </a:r>
            <a:endParaRPr lang="en-US" sz="1350" b="1" cap="none" dirty="0">
              <a:solidFill>
                <a:schemeClr val="accent4">
                  <a:lumMod val="60000"/>
                  <a:lumOff val="40000"/>
                </a:schemeClr>
              </a:solidFill>
            </a:endParaRPr>
          </a:p>
        </p:txBody>
      </p:sp>
      <p:sp>
        <p:nvSpPr>
          <p:cNvPr id="4" name="Marcador de texto 3"/>
          <p:cNvSpPr>
            <a:spLocks noGrp="1"/>
          </p:cNvSpPr>
          <p:nvPr>
            <p:ph type="body" sz="half" idx="2"/>
          </p:nvPr>
        </p:nvSpPr>
        <p:spPr>
          <a:xfrm>
            <a:off x="445417" y="197374"/>
            <a:ext cx="7754135" cy="749431"/>
          </a:xfrm>
        </p:spPr>
        <p:txBody>
          <a:bodyPr>
            <a:normAutofit/>
          </a:bodyPr>
          <a:lstStyle/>
          <a:p>
            <a:r>
              <a:rPr lang="es-AR" sz="3600" b="1" dirty="0" err="1">
                <a:solidFill>
                  <a:srgbClr val="3DBE8B"/>
                </a:solidFill>
                <a:effectLst>
                  <a:outerShdw blurRad="38100" dist="38100" dir="2700000" algn="tl">
                    <a:srgbClr val="000000">
                      <a:alpha val="43137"/>
                    </a:srgbClr>
                  </a:outerShdw>
                </a:effectLst>
              </a:rPr>
              <a:t>Plugin</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Developer</a:t>
            </a:r>
            <a:endParaRPr lang="es-AR" sz="3600" b="1" dirty="0">
              <a:solidFill>
                <a:srgbClr val="3DBE8B"/>
              </a:solidFill>
              <a:effectLst>
                <a:outerShdw blurRad="38100" dist="38100" dir="2700000" algn="tl">
                  <a:srgbClr val="000000">
                    <a:alpha val="43137"/>
                  </a:srgbClr>
                </a:outerShdw>
              </a:effectLst>
            </a:endParaRPr>
          </a:p>
        </p:txBody>
      </p:sp>
      <p:sp>
        <p:nvSpPr>
          <p:cNvPr id="6" name="Marcador de pie de página 4"/>
          <p:cNvSpPr>
            <a:spLocks noGrp="1"/>
          </p:cNvSpPr>
          <p:nvPr>
            <p:ph type="ftr" sz="quarter" idx="11"/>
          </p:nvPr>
        </p:nvSpPr>
        <p:spPr>
          <a:xfrm>
            <a:off x="533400" y="6172200"/>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pic>
        <p:nvPicPr>
          <p:cNvPr id="7" name="Imagen 6"/>
          <p:cNvPicPr>
            <a:picLocks noChangeAspect="1"/>
          </p:cNvPicPr>
          <p:nvPr/>
        </p:nvPicPr>
        <p:blipFill>
          <a:blip r:embed="rId2"/>
          <a:stretch>
            <a:fillRect/>
          </a:stretch>
        </p:blipFill>
        <p:spPr>
          <a:xfrm>
            <a:off x="1437928" y="1504372"/>
            <a:ext cx="6358039" cy="4667828"/>
          </a:xfrm>
          <a:prstGeom prst="rect">
            <a:avLst/>
          </a:prstGeom>
        </p:spPr>
      </p:pic>
    </p:spTree>
    <p:extLst>
      <p:ext uri="{BB962C8B-B14F-4D97-AF65-F5344CB8AC3E}">
        <p14:creationId xmlns:p14="http://schemas.microsoft.com/office/powerpoint/2010/main" val="152482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45417" y="197374"/>
            <a:ext cx="7754135" cy="749431"/>
          </a:xfrm>
        </p:spPr>
        <p:txBody>
          <a:bodyPr>
            <a:normAutofit/>
          </a:bodyPr>
          <a:lstStyle/>
          <a:p>
            <a:r>
              <a:rPr lang="es-AR" sz="3600" b="1" dirty="0" err="1">
                <a:solidFill>
                  <a:srgbClr val="3DBE8B"/>
                </a:solidFill>
                <a:effectLst>
                  <a:outerShdw blurRad="38100" dist="38100" dir="2700000" algn="tl">
                    <a:srgbClr val="000000">
                      <a:alpha val="43137"/>
                    </a:srgbClr>
                  </a:outerShdw>
                </a:effectLst>
              </a:rPr>
              <a:t>Plugin</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Developer</a:t>
            </a:r>
            <a:endParaRPr lang="es-AR" sz="3600" b="1" dirty="0">
              <a:solidFill>
                <a:srgbClr val="3DBE8B"/>
              </a:solidFill>
              <a:effectLst>
                <a:outerShdw blurRad="38100" dist="38100" dir="2700000" algn="tl">
                  <a:srgbClr val="000000">
                    <a:alpha val="43137"/>
                  </a:srgbClr>
                </a:outerShdw>
              </a:effectLst>
            </a:endParaRPr>
          </a:p>
        </p:txBody>
      </p:sp>
      <p:sp>
        <p:nvSpPr>
          <p:cNvPr id="6" name="Marcador de pie de página 4"/>
          <p:cNvSpPr>
            <a:spLocks noGrp="1"/>
          </p:cNvSpPr>
          <p:nvPr>
            <p:ph type="ftr" sz="quarter" idx="11"/>
          </p:nvPr>
        </p:nvSpPr>
        <p:spPr>
          <a:xfrm>
            <a:off x="533400" y="6172200"/>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pic>
        <p:nvPicPr>
          <p:cNvPr id="7" name="Imagen 6"/>
          <p:cNvPicPr>
            <a:picLocks noChangeAspect="1"/>
          </p:cNvPicPr>
          <p:nvPr/>
        </p:nvPicPr>
        <p:blipFill>
          <a:blip r:embed="rId2"/>
          <a:stretch>
            <a:fillRect/>
          </a:stretch>
        </p:blipFill>
        <p:spPr>
          <a:xfrm>
            <a:off x="533400" y="1190752"/>
            <a:ext cx="8134637" cy="4531318"/>
          </a:xfrm>
          <a:prstGeom prst="rect">
            <a:avLst/>
          </a:prstGeom>
        </p:spPr>
      </p:pic>
    </p:spTree>
    <p:extLst>
      <p:ext uri="{BB962C8B-B14F-4D97-AF65-F5344CB8AC3E}">
        <p14:creationId xmlns:p14="http://schemas.microsoft.com/office/powerpoint/2010/main" val="275714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45417" y="197374"/>
            <a:ext cx="7754135" cy="749431"/>
          </a:xfrm>
        </p:spPr>
        <p:txBody>
          <a:bodyPr>
            <a:normAutofit/>
          </a:bodyPr>
          <a:lstStyle/>
          <a:p>
            <a:r>
              <a:rPr lang="es-AR" sz="3600" b="1" dirty="0" err="1">
                <a:solidFill>
                  <a:srgbClr val="3DBE8B"/>
                </a:solidFill>
                <a:effectLst>
                  <a:outerShdw blurRad="38100" dist="38100" dir="2700000" algn="tl">
                    <a:srgbClr val="000000">
                      <a:alpha val="43137"/>
                    </a:srgbClr>
                  </a:outerShdw>
                </a:effectLst>
              </a:rPr>
              <a:t>Plugin</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Debug</a:t>
            </a:r>
            <a:r>
              <a:rPr lang="es-AR" sz="3600" b="1" dirty="0">
                <a:solidFill>
                  <a:srgbClr val="3DBE8B"/>
                </a:solidFill>
                <a:effectLst>
                  <a:outerShdw blurRad="38100" dist="38100" dir="2700000" algn="tl">
                    <a:srgbClr val="000000">
                      <a:alpha val="43137"/>
                    </a:srgbClr>
                  </a:outerShdw>
                </a:effectLst>
              </a:rPr>
              <a:t> Bar</a:t>
            </a:r>
          </a:p>
        </p:txBody>
      </p:sp>
      <p:sp>
        <p:nvSpPr>
          <p:cNvPr id="6" name="Marcador de pie de página 4"/>
          <p:cNvSpPr>
            <a:spLocks noGrp="1"/>
          </p:cNvSpPr>
          <p:nvPr>
            <p:ph type="ftr" sz="quarter" idx="11"/>
          </p:nvPr>
        </p:nvSpPr>
        <p:spPr>
          <a:xfrm>
            <a:off x="533400" y="6172200"/>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pic>
        <p:nvPicPr>
          <p:cNvPr id="7" name="Imagen 6"/>
          <p:cNvPicPr>
            <a:picLocks noChangeAspect="1"/>
          </p:cNvPicPr>
          <p:nvPr/>
        </p:nvPicPr>
        <p:blipFill>
          <a:blip r:embed="rId2"/>
          <a:stretch>
            <a:fillRect/>
          </a:stretch>
        </p:blipFill>
        <p:spPr>
          <a:xfrm>
            <a:off x="533400" y="1705876"/>
            <a:ext cx="8134637" cy="3444510"/>
          </a:xfrm>
          <a:prstGeom prst="rect">
            <a:avLst/>
          </a:prstGeom>
        </p:spPr>
      </p:pic>
    </p:spTree>
    <p:extLst>
      <p:ext uri="{BB962C8B-B14F-4D97-AF65-F5344CB8AC3E}">
        <p14:creationId xmlns:p14="http://schemas.microsoft.com/office/powerpoint/2010/main" val="4154634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45417" y="197374"/>
            <a:ext cx="7754135" cy="749431"/>
          </a:xfrm>
        </p:spPr>
        <p:txBody>
          <a:bodyPr>
            <a:normAutofit/>
          </a:bodyPr>
          <a:lstStyle/>
          <a:p>
            <a:r>
              <a:rPr lang="es-AR" sz="3600" b="1" dirty="0" err="1">
                <a:solidFill>
                  <a:srgbClr val="3DBE8B"/>
                </a:solidFill>
                <a:effectLst>
                  <a:outerShdw blurRad="38100" dist="38100" dir="2700000" algn="tl">
                    <a:srgbClr val="000000">
                      <a:alpha val="43137"/>
                    </a:srgbClr>
                  </a:outerShdw>
                </a:effectLst>
              </a:rPr>
              <a:t>Plugin</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Debug</a:t>
            </a:r>
            <a:r>
              <a:rPr lang="es-AR" sz="3600" b="1" dirty="0">
                <a:solidFill>
                  <a:srgbClr val="3DBE8B"/>
                </a:solidFill>
                <a:effectLst>
                  <a:outerShdw blurRad="38100" dist="38100" dir="2700000" algn="tl">
                    <a:srgbClr val="000000">
                      <a:alpha val="43137"/>
                    </a:srgbClr>
                  </a:outerShdw>
                </a:effectLst>
              </a:rPr>
              <a:t> Bar</a:t>
            </a:r>
          </a:p>
        </p:txBody>
      </p:sp>
      <p:sp>
        <p:nvSpPr>
          <p:cNvPr id="6" name="Marcador de pie de página 4"/>
          <p:cNvSpPr>
            <a:spLocks noGrp="1"/>
          </p:cNvSpPr>
          <p:nvPr>
            <p:ph type="ftr" sz="quarter" idx="11"/>
          </p:nvPr>
        </p:nvSpPr>
        <p:spPr>
          <a:xfrm>
            <a:off x="533400" y="6172200"/>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pic>
        <p:nvPicPr>
          <p:cNvPr id="7" name="Imagen 6"/>
          <p:cNvPicPr>
            <a:picLocks noChangeAspect="1"/>
          </p:cNvPicPr>
          <p:nvPr/>
        </p:nvPicPr>
        <p:blipFill>
          <a:blip r:embed="rId2"/>
          <a:stretch>
            <a:fillRect/>
          </a:stretch>
        </p:blipFill>
        <p:spPr>
          <a:xfrm>
            <a:off x="533400" y="1705876"/>
            <a:ext cx="8134636" cy="3444510"/>
          </a:xfrm>
          <a:prstGeom prst="rect">
            <a:avLst/>
          </a:prstGeom>
        </p:spPr>
      </p:pic>
    </p:spTree>
    <p:extLst>
      <p:ext uri="{BB962C8B-B14F-4D97-AF65-F5344CB8AC3E}">
        <p14:creationId xmlns:p14="http://schemas.microsoft.com/office/powerpoint/2010/main" val="359741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45417" y="197374"/>
            <a:ext cx="7754135" cy="749431"/>
          </a:xfrm>
        </p:spPr>
        <p:txBody>
          <a:bodyPr>
            <a:normAutofit/>
          </a:bodyPr>
          <a:lstStyle/>
          <a:p>
            <a:r>
              <a:rPr lang="es-AR" sz="3600" b="1" dirty="0" err="1">
                <a:solidFill>
                  <a:srgbClr val="3DBE8B"/>
                </a:solidFill>
                <a:effectLst>
                  <a:outerShdw blurRad="38100" dist="38100" dir="2700000" algn="tl">
                    <a:srgbClr val="000000">
                      <a:alpha val="43137"/>
                    </a:srgbClr>
                  </a:outerShdw>
                </a:effectLst>
              </a:rPr>
              <a:t>Plugin</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Monster</a:t>
            </a:r>
            <a:r>
              <a:rPr lang="es-AR" sz="3600" b="1" dirty="0">
                <a:solidFill>
                  <a:srgbClr val="3DBE8B"/>
                </a:solidFill>
                <a:effectLst>
                  <a:outerShdw blurRad="38100" dist="38100" dir="2700000" algn="tl">
                    <a:srgbClr val="000000">
                      <a:alpha val="43137"/>
                    </a:srgbClr>
                  </a:outerShdw>
                </a:effectLst>
              </a:rPr>
              <a:t> Widget</a:t>
            </a:r>
          </a:p>
        </p:txBody>
      </p:sp>
      <p:sp>
        <p:nvSpPr>
          <p:cNvPr id="6" name="Marcador de pie de página 4"/>
          <p:cNvSpPr>
            <a:spLocks noGrp="1"/>
          </p:cNvSpPr>
          <p:nvPr>
            <p:ph type="ftr" sz="quarter" idx="11"/>
          </p:nvPr>
        </p:nvSpPr>
        <p:spPr>
          <a:xfrm>
            <a:off x="533400" y="6172200"/>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pic>
        <p:nvPicPr>
          <p:cNvPr id="7" name="Imagen 6"/>
          <p:cNvPicPr>
            <a:picLocks noChangeAspect="1"/>
          </p:cNvPicPr>
          <p:nvPr/>
        </p:nvPicPr>
        <p:blipFill rotWithShape="1">
          <a:blip r:embed="rId2"/>
          <a:srcRect t="5758"/>
          <a:stretch/>
        </p:blipFill>
        <p:spPr>
          <a:xfrm>
            <a:off x="533400" y="1904214"/>
            <a:ext cx="8134636" cy="3246171"/>
          </a:xfrm>
          <a:prstGeom prst="rect">
            <a:avLst/>
          </a:prstGeom>
        </p:spPr>
      </p:pic>
    </p:spTree>
    <p:extLst>
      <p:ext uri="{BB962C8B-B14F-4D97-AF65-F5344CB8AC3E}">
        <p14:creationId xmlns:p14="http://schemas.microsoft.com/office/powerpoint/2010/main" val="170515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45417" y="197374"/>
            <a:ext cx="7754135" cy="749431"/>
          </a:xfrm>
        </p:spPr>
        <p:txBody>
          <a:bodyPr>
            <a:normAutofit/>
          </a:bodyPr>
          <a:lstStyle/>
          <a:p>
            <a:r>
              <a:rPr lang="es-AR" sz="3600" b="1" dirty="0" err="1">
                <a:solidFill>
                  <a:srgbClr val="3DBE8B"/>
                </a:solidFill>
                <a:effectLst>
                  <a:outerShdw blurRad="38100" dist="38100" dir="2700000" algn="tl">
                    <a:srgbClr val="000000">
                      <a:alpha val="43137"/>
                    </a:srgbClr>
                  </a:outerShdw>
                </a:effectLst>
              </a:rPr>
              <a:t>Plugin</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Theme</a:t>
            </a:r>
            <a:r>
              <a:rPr lang="es-AR" sz="3600" b="1" dirty="0">
                <a:solidFill>
                  <a:srgbClr val="3DBE8B"/>
                </a:solidFill>
                <a:effectLst>
                  <a:outerShdw blurRad="38100" dist="38100" dir="2700000" algn="tl">
                    <a:srgbClr val="000000">
                      <a:alpha val="43137"/>
                    </a:srgbClr>
                  </a:outerShdw>
                </a:effectLst>
              </a:rPr>
              <a:t> Test Drive</a:t>
            </a:r>
          </a:p>
        </p:txBody>
      </p:sp>
      <p:pic>
        <p:nvPicPr>
          <p:cNvPr id="2" name="Imagen 1"/>
          <p:cNvPicPr>
            <a:picLocks noChangeAspect="1"/>
          </p:cNvPicPr>
          <p:nvPr/>
        </p:nvPicPr>
        <p:blipFill rotWithShape="1">
          <a:blip r:embed="rId2"/>
          <a:srcRect t="6316"/>
          <a:stretch/>
        </p:blipFill>
        <p:spPr>
          <a:xfrm>
            <a:off x="445417" y="1423446"/>
            <a:ext cx="8180109" cy="5022505"/>
          </a:xfrm>
          <a:prstGeom prst="rect">
            <a:avLst/>
          </a:prstGeom>
        </p:spPr>
      </p:pic>
    </p:spTree>
    <p:extLst>
      <p:ext uri="{BB962C8B-B14F-4D97-AF65-F5344CB8AC3E}">
        <p14:creationId xmlns:p14="http://schemas.microsoft.com/office/powerpoint/2010/main" val="188928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45417" y="197374"/>
            <a:ext cx="7754135" cy="749431"/>
          </a:xfrm>
        </p:spPr>
        <p:txBody>
          <a:bodyPr>
            <a:normAutofit/>
          </a:bodyPr>
          <a:lstStyle/>
          <a:p>
            <a:r>
              <a:rPr lang="es-AR" sz="3600" b="1" dirty="0" err="1">
                <a:solidFill>
                  <a:srgbClr val="3DBE8B"/>
                </a:solidFill>
                <a:effectLst>
                  <a:outerShdw blurRad="38100" dist="38100" dir="2700000" algn="tl">
                    <a:srgbClr val="000000">
                      <a:alpha val="43137"/>
                    </a:srgbClr>
                  </a:outerShdw>
                </a:effectLst>
              </a:rPr>
              <a:t>Plugin</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Theme</a:t>
            </a:r>
            <a:r>
              <a:rPr lang="es-AR" sz="3600" b="1" dirty="0">
                <a:solidFill>
                  <a:srgbClr val="3DBE8B"/>
                </a:solidFill>
                <a:effectLst>
                  <a:outerShdw blurRad="38100" dist="38100" dir="2700000" algn="tl">
                    <a:srgbClr val="000000">
                      <a:alpha val="43137"/>
                    </a:srgbClr>
                  </a:outerShdw>
                </a:effectLst>
              </a:rPr>
              <a:t> Test Drive</a:t>
            </a:r>
          </a:p>
        </p:txBody>
      </p:sp>
      <p:pic>
        <p:nvPicPr>
          <p:cNvPr id="7" name="Imagen 6"/>
          <p:cNvPicPr>
            <a:picLocks noChangeAspect="1"/>
          </p:cNvPicPr>
          <p:nvPr/>
        </p:nvPicPr>
        <p:blipFill>
          <a:blip r:embed="rId2"/>
          <a:stretch>
            <a:fillRect/>
          </a:stretch>
        </p:blipFill>
        <p:spPr>
          <a:xfrm>
            <a:off x="2805261" y="946805"/>
            <a:ext cx="6046508" cy="2560318"/>
          </a:xfrm>
          <a:prstGeom prst="rect">
            <a:avLst/>
          </a:prstGeom>
        </p:spPr>
      </p:pic>
      <p:pic>
        <p:nvPicPr>
          <p:cNvPr id="2" name="Imagen 1"/>
          <p:cNvPicPr>
            <a:picLocks noChangeAspect="1"/>
          </p:cNvPicPr>
          <p:nvPr/>
        </p:nvPicPr>
        <p:blipFill rotWithShape="1">
          <a:blip r:embed="rId3"/>
          <a:srcRect l="364" t="13254" r="2017" b="5796"/>
          <a:stretch/>
        </p:blipFill>
        <p:spPr>
          <a:xfrm>
            <a:off x="2805261" y="3809210"/>
            <a:ext cx="6046508" cy="2820394"/>
          </a:xfrm>
          <a:prstGeom prst="rect">
            <a:avLst/>
          </a:prstGeom>
        </p:spPr>
      </p:pic>
      <p:sp>
        <p:nvSpPr>
          <p:cNvPr id="3" name="CuadroTexto 2"/>
          <p:cNvSpPr txBox="1"/>
          <p:nvPr/>
        </p:nvSpPr>
        <p:spPr>
          <a:xfrm>
            <a:off x="796426" y="1857632"/>
            <a:ext cx="1657826" cy="369332"/>
          </a:xfrm>
          <a:prstGeom prst="rect">
            <a:avLst/>
          </a:prstGeom>
          <a:noFill/>
        </p:spPr>
        <p:txBody>
          <a:bodyPr wrap="none" rtlCol="0">
            <a:spAutoFit/>
          </a:bodyPr>
          <a:lstStyle/>
          <a:p>
            <a:r>
              <a:rPr lang="en-US" dirty="0"/>
              <a:t>Administrator</a:t>
            </a:r>
          </a:p>
        </p:txBody>
      </p:sp>
      <p:sp>
        <p:nvSpPr>
          <p:cNvPr id="8" name="CuadroTexto 7"/>
          <p:cNvSpPr txBox="1"/>
          <p:nvPr/>
        </p:nvSpPr>
        <p:spPr>
          <a:xfrm>
            <a:off x="796426" y="4817097"/>
            <a:ext cx="1657826" cy="369332"/>
          </a:xfrm>
          <a:prstGeom prst="rect">
            <a:avLst/>
          </a:prstGeom>
          <a:noFill/>
        </p:spPr>
        <p:txBody>
          <a:bodyPr wrap="square" rtlCol="0">
            <a:spAutoFit/>
          </a:bodyPr>
          <a:lstStyle/>
          <a:p>
            <a:pPr algn="ctr"/>
            <a:r>
              <a:rPr lang="en-US" dirty="0"/>
              <a:t>Visitor</a:t>
            </a:r>
          </a:p>
        </p:txBody>
      </p:sp>
    </p:spTree>
    <p:extLst>
      <p:ext uri="{BB962C8B-B14F-4D97-AF65-F5344CB8AC3E}">
        <p14:creationId xmlns:p14="http://schemas.microsoft.com/office/powerpoint/2010/main" val="336157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73377" y="0"/>
            <a:ext cx="7456001" cy="1746315"/>
          </a:xfrm>
        </p:spPr>
        <p:txBody>
          <a:bodyPr>
            <a:noAutofit/>
          </a:bodyPr>
          <a:lstStyle/>
          <a:p>
            <a:r>
              <a:rPr lang="en-US" sz="2400" b="1" dirty="0" err="1"/>
              <a:t>Luego</a:t>
            </a:r>
            <a:r>
              <a:rPr lang="en-US" sz="2400" b="1" dirty="0"/>
              <a:t> de </a:t>
            </a:r>
            <a:r>
              <a:rPr lang="en-US" sz="2400" b="1" dirty="0" err="1"/>
              <a:t>muchas</a:t>
            </a:r>
            <a:r>
              <a:rPr lang="en-US" sz="2400" b="1" dirty="0"/>
              <a:t> horas de </a:t>
            </a:r>
            <a:r>
              <a:rPr lang="en-US" sz="2400" b="1" dirty="0" err="1"/>
              <a:t>trabajo</a:t>
            </a:r>
            <a:r>
              <a:rPr lang="en-US" sz="2400" b="1" dirty="0"/>
              <a:t>, </a:t>
            </a:r>
            <a:r>
              <a:rPr lang="en-US" sz="2400" b="1" dirty="0" err="1"/>
              <a:t>Ya</a:t>
            </a:r>
            <a:r>
              <a:rPr lang="en-US" sz="2400" b="1" dirty="0"/>
              <a:t> </a:t>
            </a:r>
            <a:r>
              <a:rPr lang="en-US" sz="2400" b="1" dirty="0" err="1"/>
              <a:t>termin</a:t>
            </a:r>
            <a:r>
              <a:rPr lang="es-AR" sz="2400" b="1" dirty="0"/>
              <a:t>é</a:t>
            </a:r>
            <a:r>
              <a:rPr lang="en-US" sz="2400" b="1" dirty="0"/>
              <a:t> de </a:t>
            </a:r>
            <a:r>
              <a:rPr lang="en-US" sz="2400" b="1" dirty="0" err="1"/>
              <a:t>programar</a:t>
            </a:r>
            <a:r>
              <a:rPr lang="en-US" sz="2400" b="1" dirty="0"/>
              <a:t> mi </a:t>
            </a:r>
            <a:r>
              <a:rPr lang="en-US" sz="2400" b="1" dirty="0" err="1"/>
              <a:t>tema</a:t>
            </a:r>
            <a:r>
              <a:rPr lang="en-US" sz="2400" b="1" dirty="0"/>
              <a:t>… </a:t>
            </a:r>
            <a:br>
              <a:rPr lang="en-US" sz="2400" b="1" dirty="0"/>
            </a:br>
            <a:br>
              <a:rPr lang="en-US" sz="2400" b="1" dirty="0"/>
            </a:br>
            <a:r>
              <a:rPr lang="en-US" sz="2400" b="1" dirty="0"/>
              <a:t>¿Y </a:t>
            </a:r>
            <a:r>
              <a:rPr lang="en-US" sz="2400" b="1" dirty="0" err="1"/>
              <a:t>ahora</a:t>
            </a:r>
            <a:r>
              <a:rPr lang="en-US" sz="2400" b="1" dirty="0"/>
              <a:t>?</a:t>
            </a:r>
          </a:p>
        </p:txBody>
      </p:sp>
      <p:sp>
        <p:nvSpPr>
          <p:cNvPr id="4" name="Marcador de texto 3"/>
          <p:cNvSpPr>
            <a:spLocks noGrp="1"/>
          </p:cNvSpPr>
          <p:nvPr>
            <p:ph type="body" sz="half" idx="2"/>
          </p:nvPr>
        </p:nvSpPr>
        <p:spPr>
          <a:xfrm>
            <a:off x="3178600" y="5776668"/>
            <a:ext cx="5965400" cy="1081332"/>
          </a:xfrm>
        </p:spPr>
        <p:txBody>
          <a:bodyPr>
            <a:noAutofit/>
          </a:bodyPr>
          <a:lstStyle/>
          <a:p>
            <a:r>
              <a:rPr lang="es-AR" sz="4500" b="1" dirty="0">
                <a:solidFill>
                  <a:srgbClr val="3DBE8B"/>
                </a:solidFill>
                <a:effectLst>
                  <a:outerShdw blurRad="38100" dist="38100" dir="2700000" algn="tl">
                    <a:srgbClr val="000000">
                      <a:alpha val="43137"/>
                    </a:srgbClr>
                  </a:outerShdw>
                </a:effectLst>
              </a:rPr>
              <a:t>HAY QUE TESTEARLO!</a:t>
            </a:r>
            <a:endParaRPr lang="en-US" sz="4500" b="1" dirty="0">
              <a:solidFill>
                <a:srgbClr val="3DBE8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701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73377" y="245097"/>
            <a:ext cx="7456001" cy="546755"/>
          </a:xfrm>
        </p:spPr>
        <p:txBody>
          <a:bodyPr>
            <a:noAutofit/>
          </a:bodyPr>
          <a:lstStyle/>
          <a:p>
            <a:r>
              <a:rPr lang="en-US" sz="2400" b="1" dirty="0"/>
              <a:t>ES UN CAMINO LARGO PERO…</a:t>
            </a:r>
          </a:p>
        </p:txBody>
      </p:sp>
      <p:sp>
        <p:nvSpPr>
          <p:cNvPr id="4" name="Marcador de texto 3"/>
          <p:cNvSpPr>
            <a:spLocks noGrp="1"/>
          </p:cNvSpPr>
          <p:nvPr>
            <p:ph type="body" sz="half" idx="2"/>
          </p:nvPr>
        </p:nvSpPr>
        <p:spPr>
          <a:xfrm>
            <a:off x="659876" y="1317789"/>
            <a:ext cx="3695307" cy="2254969"/>
          </a:xfrm>
        </p:spPr>
        <p:txBody>
          <a:bodyPr>
            <a:noAutofit/>
          </a:bodyPr>
          <a:lstStyle/>
          <a:p>
            <a:r>
              <a:rPr lang="es-AR" sz="4500" b="1" dirty="0">
                <a:solidFill>
                  <a:srgbClr val="3B63A0"/>
                </a:solidFill>
                <a:effectLst>
                  <a:outerShdw blurRad="38100" dist="38100" dir="2700000" algn="tl">
                    <a:srgbClr val="000000">
                      <a:alpha val="43137"/>
                    </a:srgbClr>
                  </a:outerShdw>
                </a:effectLst>
              </a:rPr>
              <a:t>YA FALTA POCO!</a:t>
            </a:r>
            <a:endParaRPr lang="en-US" sz="4500" b="1" dirty="0">
              <a:solidFill>
                <a:srgbClr val="3B63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601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417" y="965658"/>
            <a:ext cx="8491193" cy="2145187"/>
          </a:xfrm>
        </p:spPr>
        <p:txBody>
          <a:bodyPr anchor="t">
            <a:normAutofit/>
          </a:bodyPr>
          <a:lstStyle/>
          <a:p>
            <a:r>
              <a:rPr lang="en-US" sz="1800" b="1" cap="none" dirty="0" err="1">
                <a:solidFill>
                  <a:schemeClr val="tx2">
                    <a:lumMod val="60000"/>
                    <a:lumOff val="40000"/>
                  </a:schemeClr>
                </a:solidFill>
              </a:rPr>
              <a:t>Efectúa</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una</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exhaustiva</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serie</a:t>
            </a:r>
            <a:r>
              <a:rPr lang="en-US" sz="1800" b="1" cap="none" dirty="0">
                <a:solidFill>
                  <a:schemeClr val="tx2">
                    <a:lumMod val="60000"/>
                    <a:lumOff val="40000"/>
                  </a:schemeClr>
                </a:solidFill>
              </a:rPr>
              <a:t> de </a:t>
            </a:r>
            <a:r>
              <a:rPr lang="en-US" sz="1800" b="1" cap="none" dirty="0" err="1">
                <a:solidFill>
                  <a:schemeClr val="tx2">
                    <a:lumMod val="60000"/>
                    <a:lumOff val="40000"/>
                  </a:schemeClr>
                </a:solidFill>
              </a:rPr>
              <a:t>testeos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sobre</a:t>
            </a:r>
            <a:r>
              <a:rPr lang="en-US" sz="1800" b="1" cap="none" dirty="0">
                <a:solidFill>
                  <a:schemeClr val="tx2">
                    <a:lumMod val="60000"/>
                    <a:lumOff val="40000"/>
                  </a:schemeClr>
                </a:solidFill>
              </a:rPr>
              <a:t> el </a:t>
            </a:r>
            <a:r>
              <a:rPr lang="en-US" sz="1800" b="1" cap="none" dirty="0" err="1">
                <a:solidFill>
                  <a:schemeClr val="tx2">
                    <a:lumMod val="60000"/>
                    <a:lumOff val="40000"/>
                  </a:schemeClr>
                </a:solidFill>
              </a:rPr>
              <a:t>Tema</a:t>
            </a:r>
            <a:br>
              <a:rPr lang="en-US" sz="1800" b="1" cap="none" dirty="0">
                <a:solidFill>
                  <a:schemeClr val="tx2">
                    <a:lumMod val="60000"/>
                    <a:lumOff val="40000"/>
                  </a:schemeClr>
                </a:solidFill>
              </a:rPr>
            </a:br>
            <a:br>
              <a:rPr lang="en-US" sz="1800" b="1" cap="none" dirty="0">
                <a:solidFill>
                  <a:schemeClr val="tx2">
                    <a:lumMod val="60000"/>
                    <a:lumOff val="40000"/>
                  </a:schemeClr>
                </a:solidFill>
              </a:rPr>
            </a:br>
            <a:r>
              <a:rPr lang="en-US" sz="1800" b="1" cap="none" dirty="0">
                <a:solidFill>
                  <a:schemeClr val="tx2">
                    <a:lumMod val="60000"/>
                    <a:lumOff val="40000"/>
                  </a:schemeClr>
                </a:solidFill>
              </a:rPr>
              <a:t>Son </a:t>
            </a:r>
            <a:r>
              <a:rPr lang="en-US" sz="1800" b="1" cap="none" dirty="0" err="1">
                <a:solidFill>
                  <a:schemeClr val="tx2">
                    <a:lumMod val="60000"/>
                    <a:lumOff val="40000"/>
                  </a:schemeClr>
                </a:solidFill>
              </a:rPr>
              <a:t>los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mismos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testeos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automatizados</a:t>
            </a:r>
            <a:r>
              <a:rPr lang="en-US" sz="1800" b="1" cap="none" dirty="0">
                <a:solidFill>
                  <a:schemeClr val="tx2">
                    <a:lumMod val="60000"/>
                    <a:lumOff val="40000"/>
                  </a:schemeClr>
                </a:solidFill>
              </a:rPr>
              <a:t> que </a:t>
            </a:r>
            <a:r>
              <a:rPr lang="en-US" sz="1800" b="1" cap="none" dirty="0" err="1">
                <a:solidFill>
                  <a:schemeClr val="tx2">
                    <a:lumMod val="60000"/>
                    <a:lumOff val="40000"/>
                  </a:schemeClr>
                </a:solidFill>
              </a:rPr>
              <a:t>hace</a:t>
            </a:r>
            <a:r>
              <a:rPr lang="en-US" sz="1800" b="1" cap="none" dirty="0">
                <a:solidFill>
                  <a:schemeClr val="tx2">
                    <a:lumMod val="60000"/>
                    <a:lumOff val="40000"/>
                  </a:schemeClr>
                </a:solidFill>
              </a:rPr>
              <a:t> WordPress.org </a:t>
            </a:r>
            <a:r>
              <a:rPr lang="en-US" sz="1800" b="1" cap="none" dirty="0" err="1">
                <a:solidFill>
                  <a:schemeClr val="tx2">
                    <a:lumMod val="60000"/>
                    <a:lumOff val="40000"/>
                  </a:schemeClr>
                </a:solidFill>
              </a:rPr>
              <a:t>cuando</a:t>
            </a:r>
            <a:r>
              <a:rPr lang="en-US" sz="1800" b="1" cap="none" dirty="0">
                <a:solidFill>
                  <a:schemeClr val="tx2">
                    <a:lumMod val="60000"/>
                    <a:lumOff val="40000"/>
                  </a:schemeClr>
                </a:solidFill>
              </a:rPr>
              <a:t> se </a:t>
            </a:r>
            <a:r>
              <a:rPr lang="en-US" sz="1800" b="1" cap="none" dirty="0" err="1">
                <a:solidFill>
                  <a:schemeClr val="tx2">
                    <a:lumMod val="60000"/>
                    <a:lumOff val="40000"/>
                  </a:schemeClr>
                </a:solidFill>
              </a:rPr>
              <a:t>envía</a:t>
            </a:r>
            <a:r>
              <a:rPr lang="en-US" sz="1800" b="1" cap="none" dirty="0">
                <a:solidFill>
                  <a:schemeClr val="tx2">
                    <a:lumMod val="60000"/>
                    <a:lumOff val="40000"/>
                  </a:schemeClr>
                </a:solidFill>
              </a:rPr>
              <a:t> un </a:t>
            </a:r>
            <a:r>
              <a:rPr lang="en-US" sz="1800" b="1" cap="none" dirty="0" err="1">
                <a:solidFill>
                  <a:schemeClr val="tx2">
                    <a:lumMod val="60000"/>
                    <a:lumOff val="40000"/>
                  </a:schemeClr>
                </a:solidFill>
              </a:rPr>
              <a:t>tema</a:t>
            </a:r>
            <a:r>
              <a:rPr lang="en-US" sz="1800" b="1" cap="none" dirty="0">
                <a:solidFill>
                  <a:schemeClr val="tx2">
                    <a:lumMod val="60000"/>
                    <a:lumOff val="40000"/>
                  </a:schemeClr>
                </a:solidFill>
              </a:rPr>
              <a:t> para </a:t>
            </a:r>
            <a:r>
              <a:rPr lang="en-US" sz="1800" b="1" cap="none" dirty="0" err="1">
                <a:solidFill>
                  <a:schemeClr val="tx2">
                    <a:lumMod val="60000"/>
                    <a:lumOff val="40000"/>
                  </a:schemeClr>
                </a:solidFill>
              </a:rPr>
              <a:t>ser</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revisado</a:t>
            </a:r>
            <a:br>
              <a:rPr lang="en-US" sz="1800" b="1" cap="none" dirty="0">
                <a:solidFill>
                  <a:schemeClr val="tx2">
                    <a:lumMod val="60000"/>
                    <a:lumOff val="40000"/>
                  </a:schemeClr>
                </a:solidFill>
              </a:rPr>
            </a:br>
            <a:br>
              <a:rPr lang="en-US" sz="1800" b="1" cap="none" dirty="0">
                <a:solidFill>
                  <a:schemeClr val="tx2">
                    <a:lumMod val="60000"/>
                    <a:lumOff val="40000"/>
                  </a:schemeClr>
                </a:solidFill>
              </a:rPr>
            </a:br>
            <a:r>
              <a:rPr lang="en-US" sz="1800" b="1" cap="none" dirty="0">
                <a:solidFill>
                  <a:schemeClr val="tx2">
                    <a:lumMod val="60000"/>
                    <a:lumOff val="40000"/>
                  </a:schemeClr>
                </a:solidFill>
              </a:rPr>
              <a:t>Si el </a:t>
            </a:r>
            <a:r>
              <a:rPr lang="en-US" sz="1800" b="1" cap="none" dirty="0" err="1">
                <a:solidFill>
                  <a:schemeClr val="tx2">
                    <a:lumMod val="60000"/>
                    <a:lumOff val="40000"/>
                  </a:schemeClr>
                </a:solidFill>
              </a:rPr>
              <a:t>resultado</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es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positivo</a:t>
            </a:r>
            <a:r>
              <a:rPr lang="en-US" sz="1800" b="1" cap="none" dirty="0">
                <a:solidFill>
                  <a:schemeClr val="tx2">
                    <a:lumMod val="60000"/>
                    <a:lumOff val="40000"/>
                  </a:schemeClr>
                </a:solidFill>
              </a:rPr>
              <a:t>, no </a:t>
            </a:r>
            <a:r>
              <a:rPr lang="en-US" sz="1800" b="1" cap="none" dirty="0" err="1">
                <a:solidFill>
                  <a:schemeClr val="tx2">
                    <a:lumMod val="60000"/>
                    <a:lumOff val="40000"/>
                  </a:schemeClr>
                </a:solidFill>
              </a:rPr>
              <a:t>necesariamente</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significa</a:t>
            </a:r>
            <a:r>
              <a:rPr lang="en-US" sz="1800" b="1" cap="none" dirty="0">
                <a:solidFill>
                  <a:schemeClr val="tx2">
                    <a:lumMod val="60000"/>
                    <a:lumOff val="40000"/>
                  </a:schemeClr>
                </a:solidFill>
              </a:rPr>
              <a:t> que el </a:t>
            </a:r>
            <a:r>
              <a:rPr lang="en-US" sz="1800" b="1" cap="none" dirty="0" err="1">
                <a:solidFill>
                  <a:schemeClr val="tx2">
                    <a:lumMod val="60000"/>
                    <a:lumOff val="40000"/>
                  </a:schemeClr>
                </a:solidFill>
              </a:rPr>
              <a:t>tema</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será</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aprobado</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todos</a:t>
            </a:r>
            <a:r>
              <a:rPr lang="en-US" sz="1800" b="1" cap="none" dirty="0">
                <a:solidFill>
                  <a:schemeClr val="tx2">
                    <a:lumMod val="60000"/>
                    <a:lumOff val="40000"/>
                  </a:schemeClr>
                </a:solidFill>
              </a:rPr>
              <a:t> se </a:t>
            </a:r>
            <a:r>
              <a:rPr lang="en-US" sz="1800" b="1" cap="none" dirty="0" err="1">
                <a:solidFill>
                  <a:schemeClr val="tx2">
                    <a:lumMod val="60000"/>
                    <a:lumOff val="40000"/>
                  </a:schemeClr>
                </a:solidFill>
              </a:rPr>
              <a:t>revisan</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manualmente</a:t>
            </a:r>
            <a:r>
              <a:rPr lang="en-US" sz="1800" b="1" cap="none" dirty="0">
                <a:solidFill>
                  <a:schemeClr val="tx2">
                    <a:lumMod val="60000"/>
                    <a:lumOff val="40000"/>
                  </a:schemeClr>
                </a:solidFill>
              </a:rPr>
              <a:t>)</a:t>
            </a:r>
            <a:endParaRPr lang="en-US" sz="1350" b="1" cap="none" dirty="0">
              <a:solidFill>
                <a:schemeClr val="accent4">
                  <a:lumMod val="60000"/>
                  <a:lumOff val="40000"/>
                </a:schemeClr>
              </a:solidFill>
            </a:endParaRPr>
          </a:p>
        </p:txBody>
      </p:sp>
      <p:sp>
        <p:nvSpPr>
          <p:cNvPr id="4" name="Marcador de texto 3"/>
          <p:cNvSpPr>
            <a:spLocks noGrp="1"/>
          </p:cNvSpPr>
          <p:nvPr>
            <p:ph type="body" sz="half" idx="2"/>
          </p:nvPr>
        </p:nvSpPr>
        <p:spPr>
          <a:xfrm>
            <a:off x="445417" y="216227"/>
            <a:ext cx="7754135" cy="749431"/>
          </a:xfrm>
        </p:spPr>
        <p:txBody>
          <a:bodyPr>
            <a:normAutofit/>
          </a:bodyPr>
          <a:lstStyle/>
          <a:p>
            <a:r>
              <a:rPr lang="es-AR" sz="3600" b="1" dirty="0" err="1">
                <a:solidFill>
                  <a:srgbClr val="3DBE8B"/>
                </a:solidFill>
                <a:effectLst>
                  <a:outerShdw blurRad="38100" dist="38100" dir="2700000" algn="tl">
                    <a:srgbClr val="000000">
                      <a:alpha val="43137"/>
                    </a:srgbClr>
                  </a:outerShdw>
                </a:effectLst>
              </a:rPr>
              <a:t>Plugin</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Theme</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Check</a:t>
            </a:r>
            <a:endParaRPr lang="es-AR" sz="3600" b="1" dirty="0">
              <a:solidFill>
                <a:srgbClr val="3DBE8B"/>
              </a:solidFill>
              <a:effectLst>
                <a:outerShdw blurRad="38100" dist="38100" dir="2700000" algn="tl">
                  <a:srgbClr val="000000">
                    <a:alpha val="43137"/>
                  </a:srgbClr>
                </a:outerShdw>
              </a:effectLst>
            </a:endParaRPr>
          </a:p>
        </p:txBody>
      </p:sp>
      <p:pic>
        <p:nvPicPr>
          <p:cNvPr id="7" name="Imagen 6"/>
          <p:cNvPicPr>
            <a:picLocks noChangeAspect="1"/>
          </p:cNvPicPr>
          <p:nvPr/>
        </p:nvPicPr>
        <p:blipFill rotWithShape="1">
          <a:blip r:embed="rId2"/>
          <a:srcRect t="6970"/>
          <a:stretch/>
        </p:blipFill>
        <p:spPr>
          <a:xfrm>
            <a:off x="857937" y="3478491"/>
            <a:ext cx="7666152" cy="3019893"/>
          </a:xfrm>
          <a:prstGeom prst="rect">
            <a:avLst/>
          </a:prstGeom>
        </p:spPr>
      </p:pic>
    </p:spTree>
    <p:extLst>
      <p:ext uri="{BB962C8B-B14F-4D97-AF65-F5344CB8AC3E}">
        <p14:creationId xmlns:p14="http://schemas.microsoft.com/office/powerpoint/2010/main" val="3696214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45417" y="197374"/>
            <a:ext cx="7754135" cy="749431"/>
          </a:xfrm>
        </p:spPr>
        <p:txBody>
          <a:bodyPr>
            <a:normAutofit/>
          </a:bodyPr>
          <a:lstStyle/>
          <a:p>
            <a:r>
              <a:rPr lang="es-AR" sz="3600" b="1" dirty="0" err="1">
                <a:solidFill>
                  <a:srgbClr val="3DBE8B"/>
                </a:solidFill>
                <a:effectLst>
                  <a:outerShdw blurRad="38100" dist="38100" dir="2700000" algn="tl">
                    <a:srgbClr val="000000">
                      <a:alpha val="43137"/>
                    </a:srgbClr>
                  </a:outerShdw>
                </a:effectLst>
              </a:rPr>
              <a:t>Plugin</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Theme</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Check</a:t>
            </a:r>
            <a:endParaRPr lang="es-AR" sz="3600" b="1" dirty="0">
              <a:solidFill>
                <a:srgbClr val="3DBE8B"/>
              </a:solidFill>
              <a:effectLst>
                <a:outerShdw blurRad="38100" dist="38100" dir="2700000" algn="tl">
                  <a:srgbClr val="000000">
                    <a:alpha val="43137"/>
                  </a:srgbClr>
                </a:outerShdw>
              </a:effectLst>
            </a:endParaRPr>
          </a:p>
        </p:txBody>
      </p:sp>
      <p:pic>
        <p:nvPicPr>
          <p:cNvPr id="7" name="Imagen 6"/>
          <p:cNvPicPr>
            <a:picLocks noChangeAspect="1"/>
          </p:cNvPicPr>
          <p:nvPr/>
        </p:nvPicPr>
        <p:blipFill rotWithShape="1">
          <a:blip r:embed="rId2"/>
          <a:srcRect t="5730"/>
          <a:stretch/>
        </p:blipFill>
        <p:spPr>
          <a:xfrm>
            <a:off x="2805261" y="1093509"/>
            <a:ext cx="6046507" cy="2413614"/>
          </a:xfrm>
          <a:prstGeom prst="rect">
            <a:avLst/>
          </a:prstGeom>
        </p:spPr>
      </p:pic>
      <p:pic>
        <p:nvPicPr>
          <p:cNvPr id="2" name="Imagen 1"/>
          <p:cNvPicPr>
            <a:picLocks noChangeAspect="1"/>
          </p:cNvPicPr>
          <p:nvPr/>
        </p:nvPicPr>
        <p:blipFill rotWithShape="1">
          <a:blip r:embed="rId3"/>
          <a:srcRect t="5936"/>
          <a:stretch/>
        </p:blipFill>
        <p:spPr>
          <a:xfrm>
            <a:off x="2805261" y="4091232"/>
            <a:ext cx="6046508" cy="2408333"/>
          </a:xfrm>
          <a:prstGeom prst="rect">
            <a:avLst/>
          </a:prstGeom>
        </p:spPr>
      </p:pic>
      <p:sp>
        <p:nvSpPr>
          <p:cNvPr id="3" name="CuadroTexto 2"/>
          <p:cNvSpPr txBox="1"/>
          <p:nvPr/>
        </p:nvSpPr>
        <p:spPr>
          <a:xfrm>
            <a:off x="1060922" y="1857632"/>
            <a:ext cx="1128835" cy="369332"/>
          </a:xfrm>
          <a:prstGeom prst="rect">
            <a:avLst/>
          </a:prstGeom>
          <a:noFill/>
        </p:spPr>
        <p:txBody>
          <a:bodyPr wrap="none" rtlCol="0">
            <a:spAutoFit/>
          </a:bodyPr>
          <a:lstStyle/>
          <a:p>
            <a:pPr algn="ctr"/>
            <a:r>
              <a:rPr lang="en-US" dirty="0"/>
              <a:t>Mi </a:t>
            </a:r>
            <a:r>
              <a:rPr lang="en-US" dirty="0" err="1"/>
              <a:t>Tema</a:t>
            </a:r>
            <a:endParaRPr lang="en-US" dirty="0"/>
          </a:p>
        </p:txBody>
      </p:sp>
      <p:sp>
        <p:nvSpPr>
          <p:cNvPr id="8" name="CuadroTexto 7"/>
          <p:cNvSpPr txBox="1"/>
          <p:nvPr/>
        </p:nvSpPr>
        <p:spPr>
          <a:xfrm>
            <a:off x="631596" y="4817097"/>
            <a:ext cx="1822656" cy="369332"/>
          </a:xfrm>
          <a:prstGeom prst="rect">
            <a:avLst/>
          </a:prstGeom>
          <a:noFill/>
        </p:spPr>
        <p:txBody>
          <a:bodyPr wrap="square" rtlCol="0">
            <a:spAutoFit/>
          </a:bodyPr>
          <a:lstStyle/>
          <a:p>
            <a:pPr algn="ctr"/>
            <a:r>
              <a:rPr lang="en-US" dirty="0" err="1"/>
              <a:t>TwentySixteen</a:t>
            </a:r>
            <a:endParaRPr lang="en-US" dirty="0"/>
          </a:p>
        </p:txBody>
      </p:sp>
    </p:spTree>
    <p:extLst>
      <p:ext uri="{BB962C8B-B14F-4D97-AF65-F5344CB8AC3E}">
        <p14:creationId xmlns:p14="http://schemas.microsoft.com/office/powerpoint/2010/main" val="2600246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417" y="3076439"/>
            <a:ext cx="8491193" cy="3761294"/>
          </a:xfrm>
        </p:spPr>
        <p:txBody>
          <a:bodyPr anchor="t">
            <a:normAutofit fontScale="90000"/>
          </a:bodyPr>
          <a:lstStyle/>
          <a:p>
            <a:r>
              <a:rPr lang="es-AR" sz="1800" b="1" cap="none" dirty="0">
                <a:solidFill>
                  <a:schemeClr val="tx2">
                    <a:lumMod val="60000"/>
                    <a:lumOff val="40000"/>
                  </a:schemeClr>
                </a:solidFill>
              </a:rPr>
              <a:t>Listado de requerimientos</a:t>
            </a:r>
            <a:br>
              <a:rPr lang="es-AR" sz="1800" b="1" cap="none" dirty="0"/>
            </a:br>
            <a:r>
              <a:rPr lang="es-AR" sz="1350" b="1" cap="none" dirty="0"/>
              <a:t>https://make.wordpress.org/themes/handbook/review/required/</a:t>
            </a:r>
            <a:br>
              <a:rPr lang="es-AR" sz="1350" b="1" cap="none" dirty="0"/>
            </a:br>
            <a:br>
              <a:rPr lang="es-AR" sz="1350" b="1" cap="none" dirty="0"/>
            </a:br>
            <a:r>
              <a:rPr lang="es-AR" sz="1800" b="1" cap="none" dirty="0"/>
              <a:t>Algunos requerimientos:</a:t>
            </a:r>
            <a:br>
              <a:rPr lang="es-AR" sz="1800" b="1" cap="none" dirty="0">
                <a:solidFill>
                  <a:schemeClr val="tx2">
                    <a:lumMod val="60000"/>
                    <a:lumOff val="40000"/>
                  </a:schemeClr>
                </a:solidFill>
              </a:rPr>
            </a:br>
            <a:r>
              <a:rPr lang="es-AR" sz="1800" b="1" cap="none" dirty="0">
                <a:solidFill>
                  <a:schemeClr val="tx2">
                    <a:lumMod val="60000"/>
                    <a:lumOff val="40000"/>
                  </a:schemeClr>
                </a:solidFill>
              </a:rPr>
              <a:t>Aprobar el testeo del </a:t>
            </a:r>
            <a:r>
              <a:rPr lang="es-AR" sz="1800" b="1" cap="none" dirty="0" err="1">
                <a:solidFill>
                  <a:schemeClr val="tx2">
                    <a:lumMod val="60000"/>
                    <a:lumOff val="40000"/>
                  </a:schemeClr>
                </a:solidFill>
              </a:rPr>
              <a:t>plugin</a:t>
            </a:r>
            <a:r>
              <a:rPr lang="es-AR" sz="1800" b="1" cap="none" dirty="0">
                <a:solidFill>
                  <a:schemeClr val="tx2">
                    <a:lumMod val="60000"/>
                    <a:lumOff val="40000"/>
                  </a:schemeClr>
                </a:solidFill>
              </a:rPr>
              <a:t> </a:t>
            </a:r>
            <a:r>
              <a:rPr lang="es-AR" sz="1800" b="1" cap="none" dirty="0" err="1">
                <a:solidFill>
                  <a:schemeClr val="tx2">
                    <a:lumMod val="60000"/>
                    <a:lumOff val="40000"/>
                  </a:schemeClr>
                </a:solidFill>
              </a:rPr>
              <a:t>Theme</a:t>
            </a:r>
            <a:r>
              <a:rPr lang="es-AR" sz="1800" b="1" cap="none" dirty="0">
                <a:solidFill>
                  <a:schemeClr val="tx2">
                    <a:lumMod val="60000"/>
                    <a:lumOff val="40000"/>
                  </a:schemeClr>
                </a:solidFill>
              </a:rPr>
              <a:t> </a:t>
            </a:r>
            <a:r>
              <a:rPr lang="es-AR" sz="1800" b="1" cap="none" dirty="0" err="1">
                <a:solidFill>
                  <a:schemeClr val="tx2">
                    <a:lumMod val="60000"/>
                    <a:lumOff val="40000"/>
                  </a:schemeClr>
                </a:solidFill>
              </a:rPr>
              <a:t>Check</a:t>
            </a:r>
            <a:br>
              <a:rPr lang="es-AR" sz="1800" b="1" cap="none" dirty="0">
                <a:solidFill>
                  <a:schemeClr val="tx2">
                    <a:lumMod val="60000"/>
                    <a:lumOff val="40000"/>
                  </a:schemeClr>
                </a:solidFill>
              </a:rPr>
            </a:br>
            <a:r>
              <a:rPr lang="es-AR" sz="1800" b="1" cap="none" dirty="0">
                <a:solidFill>
                  <a:schemeClr val="tx2">
                    <a:lumMod val="60000"/>
                    <a:lumOff val="40000"/>
                  </a:schemeClr>
                </a:solidFill>
              </a:rPr>
              <a:t>Priorizar funciones de </a:t>
            </a:r>
            <a:r>
              <a:rPr lang="es-AR" sz="1800" b="1" cap="none" dirty="0" err="1">
                <a:solidFill>
                  <a:schemeClr val="tx2">
                    <a:lumMod val="60000"/>
                    <a:lumOff val="40000"/>
                  </a:schemeClr>
                </a:solidFill>
              </a:rPr>
              <a:t>WordPress</a:t>
            </a:r>
            <a:r>
              <a:rPr lang="es-AR" sz="1800" b="1" cap="none" dirty="0">
                <a:solidFill>
                  <a:schemeClr val="tx2">
                    <a:lumMod val="60000"/>
                    <a:lumOff val="40000"/>
                  </a:schemeClr>
                </a:solidFill>
              </a:rPr>
              <a:t> (si es que están disponibles)</a:t>
            </a:r>
            <a:br>
              <a:rPr lang="es-AR" sz="1800" b="1" cap="none" dirty="0">
                <a:solidFill>
                  <a:schemeClr val="tx2">
                    <a:lumMod val="60000"/>
                    <a:lumOff val="40000"/>
                  </a:schemeClr>
                </a:solidFill>
              </a:rPr>
            </a:br>
            <a:r>
              <a:rPr lang="es-AR" sz="1800" b="1" cap="none" dirty="0">
                <a:solidFill>
                  <a:schemeClr val="tx2">
                    <a:lumMod val="60000"/>
                    <a:lumOff val="40000"/>
                  </a:schemeClr>
                </a:solidFill>
              </a:rPr>
              <a:t>Documentar el código</a:t>
            </a:r>
            <a:br>
              <a:rPr lang="es-AR" sz="1800" b="1" cap="none" dirty="0">
                <a:solidFill>
                  <a:schemeClr val="tx2">
                    <a:lumMod val="60000"/>
                    <a:lumOff val="40000"/>
                  </a:schemeClr>
                </a:solidFill>
              </a:rPr>
            </a:br>
            <a:r>
              <a:rPr lang="es-AR" sz="1800" b="1" cap="none" dirty="0">
                <a:solidFill>
                  <a:schemeClr val="tx2">
                    <a:lumMod val="60000"/>
                    <a:lumOff val="40000"/>
                  </a:schemeClr>
                </a:solidFill>
              </a:rPr>
              <a:t>Todos los textos deben ser traducibles con los archivos de lenguaje</a:t>
            </a:r>
            <a:br>
              <a:rPr lang="es-AR" sz="1800" b="1" cap="none" dirty="0">
                <a:solidFill>
                  <a:schemeClr val="tx2">
                    <a:lumMod val="60000"/>
                    <a:lumOff val="40000"/>
                  </a:schemeClr>
                </a:solidFill>
              </a:rPr>
            </a:br>
            <a:r>
              <a:rPr lang="es-AR" sz="1800" b="1" cap="none" dirty="0">
                <a:solidFill>
                  <a:schemeClr val="tx2">
                    <a:lumMod val="60000"/>
                    <a:lumOff val="40000"/>
                  </a:schemeClr>
                </a:solidFill>
              </a:rPr>
              <a:t>Usar el </a:t>
            </a:r>
            <a:r>
              <a:rPr lang="es-AR" sz="1800" b="1" cap="none" dirty="0" err="1">
                <a:solidFill>
                  <a:schemeClr val="tx2">
                    <a:lumMod val="60000"/>
                    <a:lumOff val="40000"/>
                  </a:schemeClr>
                </a:solidFill>
              </a:rPr>
              <a:t>Customizer</a:t>
            </a:r>
            <a:r>
              <a:rPr lang="es-AR" sz="1800" b="1" cap="none" dirty="0">
                <a:solidFill>
                  <a:schemeClr val="tx2">
                    <a:lumMod val="60000"/>
                    <a:lumOff val="40000"/>
                  </a:schemeClr>
                </a:solidFill>
              </a:rPr>
              <a:t> para definir opciones del tema</a:t>
            </a:r>
            <a:br>
              <a:rPr lang="es-AR" sz="1800" b="1" cap="none" dirty="0">
                <a:solidFill>
                  <a:schemeClr val="tx2">
                    <a:lumMod val="60000"/>
                    <a:lumOff val="40000"/>
                  </a:schemeClr>
                </a:solidFill>
              </a:rPr>
            </a:br>
            <a:r>
              <a:rPr lang="es-AR" sz="1800" b="1" cap="none" dirty="0">
                <a:solidFill>
                  <a:schemeClr val="tx2">
                    <a:lumMod val="60000"/>
                    <a:lumOff val="40000"/>
                  </a:schemeClr>
                </a:solidFill>
              </a:rPr>
              <a:t>Ser 100% GPL</a:t>
            </a:r>
            <a:br>
              <a:rPr lang="es-AR" sz="1800" b="1" cap="none" dirty="0">
                <a:solidFill>
                  <a:schemeClr val="tx2">
                    <a:lumMod val="60000"/>
                    <a:lumOff val="40000"/>
                  </a:schemeClr>
                </a:solidFill>
              </a:rPr>
            </a:br>
            <a:r>
              <a:rPr lang="es-AR" sz="1800" b="1" cap="none" dirty="0">
                <a:solidFill>
                  <a:schemeClr val="tx2">
                    <a:lumMod val="60000"/>
                    <a:lumOff val="40000"/>
                  </a:schemeClr>
                </a:solidFill>
              </a:rPr>
              <a:t>No incluir </a:t>
            </a:r>
            <a:r>
              <a:rPr lang="es-AR" sz="1800" b="1" cap="none" dirty="0" err="1">
                <a:solidFill>
                  <a:schemeClr val="tx2">
                    <a:lumMod val="60000"/>
                    <a:lumOff val="40000"/>
                  </a:schemeClr>
                </a:solidFill>
              </a:rPr>
              <a:t>plugins</a:t>
            </a:r>
            <a:br>
              <a:rPr lang="es-AR" sz="1800" b="1" cap="none" dirty="0">
                <a:solidFill>
                  <a:schemeClr val="tx2">
                    <a:lumMod val="60000"/>
                    <a:lumOff val="40000"/>
                  </a:schemeClr>
                </a:solidFill>
              </a:rPr>
            </a:br>
            <a:br>
              <a:rPr lang="es-AR" sz="1800" b="1" cap="none" dirty="0">
                <a:solidFill>
                  <a:schemeClr val="tx2">
                    <a:lumMod val="60000"/>
                    <a:lumOff val="40000"/>
                  </a:schemeClr>
                </a:solidFill>
              </a:rPr>
            </a:br>
            <a:r>
              <a:rPr lang="es-AR" sz="1800" b="1" cap="none" dirty="0">
                <a:solidFill>
                  <a:schemeClr val="tx2">
                    <a:lumMod val="60000"/>
                    <a:lumOff val="40000"/>
                  </a:schemeClr>
                </a:solidFill>
              </a:rPr>
              <a:t>Unirse al equipo de Revisión</a:t>
            </a:r>
            <a:br>
              <a:rPr lang="es-AR" sz="1800" b="1" cap="none" dirty="0">
                <a:solidFill>
                  <a:schemeClr val="tx2">
                    <a:lumMod val="60000"/>
                    <a:lumOff val="40000"/>
                  </a:schemeClr>
                </a:solidFill>
              </a:rPr>
            </a:br>
            <a:r>
              <a:rPr lang="es-AR" sz="1350" b="1" cap="none" dirty="0"/>
              <a:t>https://make.wordpress.org/themes/handbook/get-involved/become-a-reviewer/</a:t>
            </a:r>
            <a:br>
              <a:rPr lang="es-AR" sz="1800" b="1" cap="none" dirty="0">
                <a:solidFill>
                  <a:schemeClr val="tx2">
                    <a:lumMod val="60000"/>
                    <a:lumOff val="40000"/>
                  </a:schemeClr>
                </a:solidFill>
              </a:rPr>
            </a:br>
            <a:br>
              <a:rPr lang="es-AR" sz="1800" b="1" cap="none" dirty="0">
                <a:solidFill>
                  <a:schemeClr val="tx2">
                    <a:lumMod val="60000"/>
                    <a:lumOff val="40000"/>
                  </a:schemeClr>
                </a:solidFill>
              </a:rPr>
            </a:br>
            <a:endParaRPr lang="en-US" sz="1350" b="1" cap="none" dirty="0">
              <a:solidFill>
                <a:schemeClr val="accent4">
                  <a:lumMod val="60000"/>
                  <a:lumOff val="40000"/>
                </a:schemeClr>
              </a:solidFill>
            </a:endParaRPr>
          </a:p>
        </p:txBody>
      </p:sp>
      <p:sp>
        <p:nvSpPr>
          <p:cNvPr id="4" name="Marcador de texto 3"/>
          <p:cNvSpPr>
            <a:spLocks noGrp="1"/>
          </p:cNvSpPr>
          <p:nvPr>
            <p:ph type="body" sz="half" idx="2"/>
          </p:nvPr>
        </p:nvSpPr>
        <p:spPr>
          <a:xfrm>
            <a:off x="445417" y="244508"/>
            <a:ext cx="7754135" cy="749431"/>
          </a:xfrm>
        </p:spPr>
        <p:txBody>
          <a:bodyPr>
            <a:normAutofit fontScale="92500"/>
          </a:bodyPr>
          <a:lstStyle/>
          <a:p>
            <a:r>
              <a:rPr lang="es-AR" sz="3600" b="1" dirty="0">
                <a:solidFill>
                  <a:srgbClr val="3DBE8B"/>
                </a:solidFill>
                <a:effectLst>
                  <a:outerShdw blurRad="38100" dist="38100" dir="2700000" algn="tl">
                    <a:srgbClr val="000000">
                      <a:alpha val="43137"/>
                    </a:srgbClr>
                  </a:outerShdw>
                </a:effectLst>
              </a:rPr>
              <a:t>¿Qué espera el Equipo de Revisión?</a:t>
            </a:r>
          </a:p>
        </p:txBody>
      </p:sp>
      <p:pic>
        <p:nvPicPr>
          <p:cNvPr id="7" name="Imagen 6"/>
          <p:cNvPicPr>
            <a:picLocks noChangeAspect="1"/>
          </p:cNvPicPr>
          <p:nvPr/>
        </p:nvPicPr>
        <p:blipFill>
          <a:blip r:embed="rId2"/>
          <a:stretch>
            <a:fillRect/>
          </a:stretch>
        </p:blipFill>
        <p:spPr>
          <a:xfrm>
            <a:off x="542825" y="923410"/>
            <a:ext cx="5631731" cy="2041502"/>
          </a:xfrm>
          <a:prstGeom prst="rect">
            <a:avLst/>
          </a:prstGeom>
        </p:spPr>
      </p:pic>
    </p:spTree>
    <p:extLst>
      <p:ext uri="{BB962C8B-B14F-4D97-AF65-F5344CB8AC3E}">
        <p14:creationId xmlns:p14="http://schemas.microsoft.com/office/powerpoint/2010/main" val="1894286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417" y="1163621"/>
            <a:ext cx="8491193" cy="3761294"/>
          </a:xfrm>
        </p:spPr>
        <p:txBody>
          <a:bodyPr anchor="t">
            <a:normAutofit/>
          </a:bodyPr>
          <a:lstStyle/>
          <a:p>
            <a:r>
              <a:rPr lang="es-AR" sz="1800" b="1" cap="none" dirty="0">
                <a:solidFill>
                  <a:schemeClr val="tx2">
                    <a:lumMod val="60000"/>
                    <a:lumOff val="40000"/>
                  </a:schemeClr>
                </a:solidFill>
              </a:rPr>
              <a:t>Testeo imprescindible con distintos navegadores (Chrome, Firefox y </a:t>
            </a:r>
            <a:r>
              <a:rPr lang="es-AR" sz="1800" b="1" cap="none" dirty="0" err="1">
                <a:solidFill>
                  <a:schemeClr val="tx2">
                    <a:lumMod val="60000"/>
                    <a:lumOff val="40000"/>
                  </a:schemeClr>
                </a:solidFill>
              </a:rPr>
              <a:t>Edge</a:t>
            </a:r>
            <a:r>
              <a:rPr lang="es-AR" sz="1800" b="1" cap="none" dirty="0">
                <a:solidFill>
                  <a:schemeClr val="tx2">
                    <a:lumMod val="60000"/>
                    <a:lumOff val="40000"/>
                  </a:schemeClr>
                </a:solidFill>
              </a:rPr>
              <a:t>), y en diferentes resoluciones (escritorio, tabletas, móviles)</a:t>
            </a:r>
            <a:br>
              <a:rPr lang="es-AR" sz="1800" b="1" cap="none" dirty="0">
                <a:solidFill>
                  <a:schemeClr val="tx2">
                    <a:lumMod val="60000"/>
                    <a:lumOff val="40000"/>
                  </a:schemeClr>
                </a:solidFill>
              </a:rPr>
            </a:br>
            <a:br>
              <a:rPr lang="es-AR" sz="1800" b="1" cap="none" dirty="0"/>
            </a:br>
            <a:r>
              <a:rPr lang="es-AR" sz="1350" b="1" cap="none" dirty="0"/>
              <a:t>Browser </a:t>
            </a:r>
            <a:r>
              <a:rPr lang="es-AR" sz="1350" b="1" cap="none" dirty="0" err="1"/>
              <a:t>Screenshots</a:t>
            </a:r>
            <a:r>
              <a:rPr lang="es-AR" sz="1350" b="1" cap="none" dirty="0"/>
              <a:t>: https://developer.microsoft.com/en-us/microsoft-edge/tools/screenshots/</a:t>
            </a:r>
            <a:br>
              <a:rPr lang="es-AR" sz="1350" b="1" cap="none" dirty="0"/>
            </a:br>
            <a:r>
              <a:rPr lang="es-AR" sz="1350" b="1" cap="none" dirty="0" err="1"/>
              <a:t>PageSpeed</a:t>
            </a:r>
            <a:r>
              <a:rPr lang="es-AR" sz="1350" b="1" cap="none" dirty="0"/>
              <a:t> </a:t>
            </a:r>
            <a:r>
              <a:rPr lang="es-AR" sz="1350" b="1" cap="none" dirty="0" err="1"/>
              <a:t>Insights</a:t>
            </a:r>
            <a:r>
              <a:rPr lang="es-AR" sz="1350" b="1" cap="none" dirty="0"/>
              <a:t>: https://developers.google.com/speed/pagespeed/insights/</a:t>
            </a:r>
            <a:br>
              <a:rPr lang="es-AR" sz="1350" b="1" cap="none" dirty="0"/>
            </a:br>
            <a:r>
              <a:rPr lang="es-AR" sz="1350" b="1" cap="none" dirty="0" err="1"/>
              <a:t>Site</a:t>
            </a:r>
            <a:r>
              <a:rPr lang="es-AR" sz="1350" b="1" cap="none" dirty="0"/>
              <a:t> </a:t>
            </a:r>
            <a:r>
              <a:rPr lang="es-AR" sz="1350" b="1" cap="none" dirty="0" err="1"/>
              <a:t>Scan</a:t>
            </a:r>
            <a:r>
              <a:rPr lang="es-AR" sz="1350" b="1" cap="none" dirty="0"/>
              <a:t>: https://developer.microsoft.com/en-us/microsoft-edge/tools/staticscan/</a:t>
            </a:r>
            <a:br>
              <a:rPr lang="es-AR" sz="1350" b="1" cap="none" dirty="0"/>
            </a:br>
            <a:r>
              <a:rPr lang="es-AR" sz="1350" b="1" cap="none" dirty="0" err="1"/>
              <a:t>Responsive</a:t>
            </a:r>
            <a:r>
              <a:rPr lang="es-AR" sz="1350" b="1" cap="none" dirty="0"/>
              <a:t> Test: http://responsivetest.net/</a:t>
            </a:r>
            <a:br>
              <a:rPr lang="es-AR" sz="1800" b="1" cap="none" dirty="0">
                <a:solidFill>
                  <a:schemeClr val="tx2">
                    <a:lumMod val="60000"/>
                    <a:lumOff val="40000"/>
                  </a:schemeClr>
                </a:solidFill>
              </a:rPr>
            </a:br>
            <a:br>
              <a:rPr lang="es-AR" sz="1800" b="1" cap="none" dirty="0">
                <a:solidFill>
                  <a:schemeClr val="tx2">
                    <a:lumMod val="60000"/>
                    <a:lumOff val="40000"/>
                  </a:schemeClr>
                </a:solidFill>
              </a:rPr>
            </a:br>
            <a:r>
              <a:rPr lang="en-US" sz="1800" b="1" cap="none" dirty="0" err="1">
                <a:solidFill>
                  <a:schemeClr val="tx2">
                    <a:lumMod val="60000"/>
                    <a:lumOff val="40000"/>
                  </a:schemeClr>
                </a:solidFill>
              </a:rPr>
              <a:t>Validadores</a:t>
            </a:r>
            <a:r>
              <a:rPr lang="en-US" sz="1800" b="1" cap="none" dirty="0">
                <a:solidFill>
                  <a:schemeClr val="tx2">
                    <a:lumMod val="60000"/>
                    <a:lumOff val="40000"/>
                  </a:schemeClr>
                </a:solidFill>
              </a:rPr>
              <a:t> HTML y CSS</a:t>
            </a:r>
            <a:br>
              <a:rPr lang="en-US" sz="1800" b="1" cap="none" dirty="0">
                <a:solidFill>
                  <a:schemeClr val="tx2">
                    <a:lumMod val="60000"/>
                    <a:lumOff val="40000"/>
                  </a:schemeClr>
                </a:solidFill>
              </a:rPr>
            </a:br>
            <a:r>
              <a:rPr lang="es-AR" sz="1350" b="1" cap="none" dirty="0">
                <a:solidFill>
                  <a:prstClr val="white"/>
                </a:solidFill>
              </a:rPr>
              <a:t>HTML: https://html5.validator.nu/</a:t>
            </a:r>
            <a:br>
              <a:rPr lang="es-AR" sz="1350" b="1" cap="none" dirty="0">
                <a:solidFill>
                  <a:prstClr val="white"/>
                </a:solidFill>
              </a:rPr>
            </a:br>
            <a:r>
              <a:rPr lang="es-AR" sz="1350" b="1" cap="none" dirty="0">
                <a:solidFill>
                  <a:prstClr val="white"/>
                </a:solidFill>
              </a:rPr>
              <a:t>CSS: http://jigsaw.w3.org/css-validator/</a:t>
            </a:r>
            <a:br>
              <a:rPr lang="es-AR" sz="1350" b="1" cap="none" dirty="0">
                <a:solidFill>
                  <a:prstClr val="white"/>
                </a:solidFill>
              </a:rPr>
            </a:br>
            <a:br>
              <a:rPr lang="es-AR" sz="1350" b="1" cap="none" dirty="0">
                <a:solidFill>
                  <a:prstClr val="white"/>
                </a:solidFill>
              </a:rPr>
            </a:br>
            <a:r>
              <a:rPr lang="es-AR" sz="1800" b="1" cap="none" dirty="0">
                <a:solidFill>
                  <a:schemeClr val="tx2">
                    <a:lumMod val="60000"/>
                    <a:lumOff val="40000"/>
                  </a:schemeClr>
                </a:solidFill>
              </a:rPr>
              <a:t>Validando un Sitio (lista de recursos)</a:t>
            </a:r>
            <a:br>
              <a:rPr lang="es-AR" sz="1800" b="1" cap="none" dirty="0"/>
            </a:br>
            <a:r>
              <a:rPr lang="es-AR" sz="1800" b="1" cap="none" dirty="0"/>
              <a:t>http://codex.wordpress.org/Validating_a_Website</a:t>
            </a:r>
            <a:br>
              <a:rPr lang="en-US" sz="1800" b="1" cap="none" dirty="0">
                <a:solidFill>
                  <a:schemeClr val="tx2">
                    <a:lumMod val="60000"/>
                    <a:lumOff val="40000"/>
                  </a:schemeClr>
                </a:solidFill>
              </a:rPr>
            </a:br>
            <a:endParaRPr lang="en-US" sz="1350" b="1" cap="none" dirty="0">
              <a:solidFill>
                <a:schemeClr val="accent4">
                  <a:lumMod val="60000"/>
                  <a:lumOff val="40000"/>
                </a:schemeClr>
              </a:solidFill>
            </a:endParaRPr>
          </a:p>
        </p:txBody>
      </p:sp>
      <p:sp>
        <p:nvSpPr>
          <p:cNvPr id="4" name="Marcador de texto 3"/>
          <p:cNvSpPr>
            <a:spLocks noGrp="1"/>
          </p:cNvSpPr>
          <p:nvPr>
            <p:ph type="body" sz="half" idx="2"/>
          </p:nvPr>
        </p:nvSpPr>
        <p:spPr>
          <a:xfrm>
            <a:off x="445417" y="244508"/>
            <a:ext cx="7754135" cy="749431"/>
          </a:xfrm>
        </p:spPr>
        <p:txBody>
          <a:bodyPr>
            <a:normAutofit/>
          </a:bodyPr>
          <a:lstStyle/>
          <a:p>
            <a:r>
              <a:rPr lang="es-AR" sz="3600" b="1" dirty="0">
                <a:solidFill>
                  <a:srgbClr val="3DBE8B"/>
                </a:solidFill>
                <a:effectLst>
                  <a:outerShdw blurRad="38100" dist="38100" dir="2700000" algn="tl">
                    <a:srgbClr val="000000">
                      <a:alpha val="43137"/>
                    </a:srgbClr>
                  </a:outerShdw>
                </a:effectLst>
              </a:rPr>
              <a:t>Validación</a:t>
            </a:r>
          </a:p>
        </p:txBody>
      </p:sp>
      <p:sp>
        <p:nvSpPr>
          <p:cNvPr id="6" name="Marcador de pie de página 4"/>
          <p:cNvSpPr>
            <a:spLocks noGrp="1"/>
          </p:cNvSpPr>
          <p:nvPr>
            <p:ph type="ftr" sz="quarter" idx="11"/>
          </p:nvPr>
        </p:nvSpPr>
        <p:spPr>
          <a:xfrm>
            <a:off x="533400" y="6172200"/>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spTree>
    <p:extLst>
      <p:ext uri="{BB962C8B-B14F-4D97-AF65-F5344CB8AC3E}">
        <p14:creationId xmlns:p14="http://schemas.microsoft.com/office/powerpoint/2010/main" val="3455948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267134" y="451309"/>
            <a:ext cx="4514850" cy="857250"/>
          </a:xfrm>
        </p:spPr>
        <p:txBody>
          <a:bodyPr>
            <a:normAutofit/>
          </a:bodyPr>
          <a:lstStyle/>
          <a:p>
            <a:pPr algn="ctr"/>
            <a:r>
              <a:rPr lang="es-AR" sz="4500" dirty="0"/>
              <a:t>PREGUNTAS</a:t>
            </a:r>
            <a:endParaRPr lang="en-US" sz="4500" dirty="0"/>
          </a:p>
        </p:txBody>
      </p:sp>
      <p:sp>
        <p:nvSpPr>
          <p:cNvPr id="5" name="Marcador de pie de página 4"/>
          <p:cNvSpPr>
            <a:spLocks noGrp="1"/>
          </p:cNvSpPr>
          <p:nvPr>
            <p:ph type="ftr" sz="quarter" idx="11"/>
          </p:nvPr>
        </p:nvSpPr>
        <p:spPr>
          <a:xfrm>
            <a:off x="533400" y="6172200"/>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spTree>
    <p:extLst>
      <p:ext uri="{BB962C8B-B14F-4D97-AF65-F5344CB8AC3E}">
        <p14:creationId xmlns:p14="http://schemas.microsoft.com/office/powerpoint/2010/main" val="834468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6117" y="1640265"/>
            <a:ext cx="8220173" cy="4074148"/>
          </a:xfrm>
        </p:spPr>
        <p:txBody>
          <a:bodyPr>
            <a:normAutofit fontScale="90000"/>
          </a:bodyPr>
          <a:lstStyle/>
          <a:p>
            <a:r>
              <a:rPr lang="es-AR" sz="2700" b="1" cap="none" dirty="0" err="1">
                <a:solidFill>
                  <a:schemeClr val="tx2">
                    <a:lumMod val="60000"/>
                    <a:lumOff val="40000"/>
                  </a:schemeClr>
                </a:solidFill>
              </a:rPr>
              <a:t>Theme</a:t>
            </a:r>
            <a:r>
              <a:rPr lang="es-AR" sz="2700" b="1" cap="none" dirty="0">
                <a:solidFill>
                  <a:schemeClr val="tx2">
                    <a:lumMod val="60000"/>
                    <a:lumOff val="40000"/>
                  </a:schemeClr>
                </a:solidFill>
              </a:rPr>
              <a:t> </a:t>
            </a:r>
            <a:r>
              <a:rPr lang="es-AR" sz="2700" b="1" cap="none" dirty="0" err="1">
                <a:solidFill>
                  <a:schemeClr val="tx2">
                    <a:lumMod val="60000"/>
                    <a:lumOff val="40000"/>
                  </a:schemeClr>
                </a:solidFill>
              </a:rPr>
              <a:t>Handbook</a:t>
            </a:r>
            <a:r>
              <a:rPr lang="es-AR" sz="2700" b="1" cap="none" dirty="0">
                <a:solidFill>
                  <a:schemeClr val="tx2">
                    <a:lumMod val="60000"/>
                    <a:lumOff val="40000"/>
                  </a:schemeClr>
                </a:solidFill>
              </a:rPr>
              <a:t> (Manual de Desarrollo de Temas)</a:t>
            </a:r>
            <a:br>
              <a:rPr lang="es-AR" sz="2700" b="1" cap="none" dirty="0"/>
            </a:br>
            <a:r>
              <a:rPr lang="es-AR" sz="1350" b="1" cap="none" dirty="0"/>
              <a:t>http://developer.wordpress.org/themes/</a:t>
            </a:r>
            <a:br>
              <a:rPr lang="es-AR" sz="1500" b="1" cap="none" dirty="0"/>
            </a:br>
            <a:br>
              <a:rPr lang="es-AR" b="1" cap="none" dirty="0"/>
            </a:br>
            <a:r>
              <a:rPr lang="es-AR" b="1" cap="none" dirty="0" err="1">
                <a:solidFill>
                  <a:schemeClr val="tx2">
                    <a:lumMod val="60000"/>
                    <a:lumOff val="40000"/>
                  </a:schemeClr>
                </a:solidFill>
              </a:rPr>
              <a:t>Testing</a:t>
            </a:r>
            <a:r>
              <a:rPr lang="es-AR" b="1" cap="none" dirty="0">
                <a:solidFill>
                  <a:schemeClr val="tx2">
                    <a:lumMod val="60000"/>
                    <a:lumOff val="40000"/>
                  </a:schemeClr>
                </a:solidFill>
              </a:rPr>
              <a:t> (Testeo)</a:t>
            </a:r>
            <a:br>
              <a:rPr lang="es-AR" b="1" cap="none" dirty="0"/>
            </a:br>
            <a:r>
              <a:rPr lang="es-AR" sz="1350" b="1" cap="none" dirty="0"/>
              <a:t>http://developer.wordpress.org/themes/release/testing/</a:t>
            </a:r>
            <a:br>
              <a:rPr lang="es-AR" sz="1350" b="1" cap="none" dirty="0"/>
            </a:br>
            <a:br>
              <a:rPr lang="es-AR" sz="1350" b="1" cap="none" dirty="0"/>
            </a:br>
            <a:r>
              <a:rPr lang="es-AR" b="1" cap="none" dirty="0" err="1">
                <a:solidFill>
                  <a:schemeClr val="tx2">
                    <a:lumMod val="60000"/>
                    <a:lumOff val="40000"/>
                  </a:schemeClr>
                </a:solidFill>
              </a:rPr>
              <a:t>Theme</a:t>
            </a:r>
            <a:r>
              <a:rPr lang="es-AR" b="1" cap="none" dirty="0">
                <a:solidFill>
                  <a:schemeClr val="tx2">
                    <a:lumMod val="60000"/>
                    <a:lumOff val="40000"/>
                  </a:schemeClr>
                </a:solidFill>
              </a:rPr>
              <a:t> </a:t>
            </a:r>
            <a:r>
              <a:rPr lang="es-AR" b="1" cap="none" dirty="0" err="1">
                <a:solidFill>
                  <a:schemeClr val="tx2">
                    <a:lumMod val="60000"/>
                    <a:lumOff val="40000"/>
                  </a:schemeClr>
                </a:solidFill>
              </a:rPr>
              <a:t>Development</a:t>
            </a:r>
            <a:r>
              <a:rPr lang="es-AR" b="1" cap="none" dirty="0">
                <a:solidFill>
                  <a:schemeClr val="tx2">
                    <a:lumMod val="60000"/>
                    <a:lumOff val="40000"/>
                  </a:schemeClr>
                </a:solidFill>
              </a:rPr>
              <a:t> (Desarrollo de Temas)</a:t>
            </a:r>
            <a:br>
              <a:rPr lang="es-AR" sz="1350" b="1" cap="none" dirty="0"/>
            </a:br>
            <a:r>
              <a:rPr lang="es-AR" sz="1350" b="1" cap="none" dirty="0"/>
              <a:t>https://codex.wordpress.org/Theme_Development#Testing_and_QA</a:t>
            </a:r>
            <a:br>
              <a:rPr lang="es-AR" sz="1350" b="1" cap="none" dirty="0"/>
            </a:br>
            <a:br>
              <a:rPr lang="es-AR" sz="1350" b="1" cap="none" dirty="0"/>
            </a:br>
            <a:r>
              <a:rPr lang="es-AR" b="1" cap="none" dirty="0">
                <a:solidFill>
                  <a:schemeClr val="tx2">
                    <a:lumMod val="60000"/>
                    <a:lumOff val="40000"/>
                  </a:schemeClr>
                </a:solidFill>
              </a:rPr>
              <a:t>Validando un Sitio</a:t>
            </a:r>
            <a:br>
              <a:rPr lang="es-AR" sz="1350" b="1" cap="none" dirty="0"/>
            </a:br>
            <a:r>
              <a:rPr lang="es-AR" sz="1350" b="1" cap="none" dirty="0"/>
              <a:t>http://codex.wordpress.org/Validating_a_Website</a:t>
            </a:r>
            <a:br>
              <a:rPr lang="es-AR" sz="1350" b="1" cap="none" dirty="0"/>
            </a:br>
            <a:br>
              <a:rPr lang="es-AR" sz="1350" b="1" cap="none" dirty="0"/>
            </a:br>
            <a:r>
              <a:rPr lang="es-AR" b="1" cap="none" dirty="0">
                <a:solidFill>
                  <a:srgbClr val="76DBF4">
                    <a:lumMod val="60000"/>
                    <a:lumOff val="40000"/>
                  </a:srgbClr>
                </a:solidFill>
              </a:rPr>
              <a:t>Corrigiendo Errores de CSS</a:t>
            </a:r>
            <a:br>
              <a:rPr lang="es-AR" sz="1350" b="1" cap="none" dirty="0"/>
            </a:br>
            <a:r>
              <a:rPr lang="es-AR" sz="1350" b="1" cap="none" dirty="0"/>
              <a:t>https://codex.wordpress.org/CSS_Fixing_Browser_Bugs</a:t>
            </a:r>
            <a:br>
              <a:rPr lang="es-AR" b="1" cap="none" dirty="0"/>
            </a:br>
            <a:endParaRPr lang="en-US" b="1" cap="none" dirty="0"/>
          </a:p>
        </p:txBody>
      </p:sp>
      <p:sp>
        <p:nvSpPr>
          <p:cNvPr id="4" name="Marcador de texto 3"/>
          <p:cNvSpPr>
            <a:spLocks noGrp="1"/>
          </p:cNvSpPr>
          <p:nvPr>
            <p:ph type="body" sz="half" idx="2"/>
          </p:nvPr>
        </p:nvSpPr>
        <p:spPr>
          <a:xfrm>
            <a:off x="516117" y="334063"/>
            <a:ext cx="7513752" cy="1124147"/>
          </a:xfrm>
        </p:spPr>
        <p:txBody>
          <a:bodyPr>
            <a:normAutofit/>
          </a:bodyPr>
          <a:lstStyle/>
          <a:p>
            <a:r>
              <a:rPr lang="es-AR" sz="2400" b="1" dirty="0">
                <a:solidFill>
                  <a:schemeClr val="tx1"/>
                </a:solidFill>
                <a:effectLst>
                  <a:outerShdw blurRad="38100" dist="38100" dir="2700000" algn="tl">
                    <a:srgbClr val="000000">
                      <a:alpha val="43137"/>
                    </a:srgbClr>
                  </a:outerShdw>
                </a:effectLst>
              </a:rPr>
              <a:t>Testeo: </a:t>
            </a:r>
          </a:p>
          <a:p>
            <a:r>
              <a:rPr lang="es-AR" sz="2800" b="1" dirty="0">
                <a:solidFill>
                  <a:srgbClr val="3DBE8B"/>
                </a:solidFill>
                <a:effectLst>
                  <a:outerShdw blurRad="38100" dist="38100" dir="2700000" algn="tl">
                    <a:srgbClr val="000000">
                      <a:alpha val="43137"/>
                    </a:srgbClr>
                  </a:outerShdw>
                </a:effectLst>
              </a:rPr>
              <a:t>Documentación Oficial de </a:t>
            </a:r>
            <a:r>
              <a:rPr lang="es-AR" sz="2800" b="1" dirty="0" err="1">
                <a:solidFill>
                  <a:srgbClr val="3DBE8B"/>
                </a:solidFill>
                <a:effectLst>
                  <a:outerShdw blurRad="38100" dist="38100" dir="2700000" algn="tl">
                    <a:srgbClr val="000000">
                      <a:alpha val="43137"/>
                    </a:srgbClr>
                  </a:outerShdw>
                </a:effectLst>
              </a:rPr>
              <a:t>WordPress</a:t>
            </a:r>
            <a:endParaRPr lang="en-US" sz="2800" b="1" dirty="0">
              <a:solidFill>
                <a:srgbClr val="3DBE8B"/>
              </a:solidFill>
              <a:effectLst>
                <a:outerShdw blurRad="38100" dist="38100" dir="2700000" algn="tl">
                  <a:srgbClr val="000000">
                    <a:alpha val="43137"/>
                  </a:srgbClr>
                </a:outerShdw>
              </a:effectLst>
            </a:endParaRPr>
          </a:p>
        </p:txBody>
      </p:sp>
      <p:sp>
        <p:nvSpPr>
          <p:cNvPr id="6" name="Marcador de pie de página 4"/>
          <p:cNvSpPr>
            <a:spLocks noGrp="1"/>
          </p:cNvSpPr>
          <p:nvPr>
            <p:ph type="ftr" sz="quarter" idx="11"/>
          </p:nvPr>
        </p:nvSpPr>
        <p:spPr>
          <a:xfrm>
            <a:off x="533400" y="6172200"/>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spTree>
    <p:extLst>
      <p:ext uri="{BB962C8B-B14F-4D97-AF65-F5344CB8AC3E}">
        <p14:creationId xmlns:p14="http://schemas.microsoft.com/office/powerpoint/2010/main" val="3462213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417" y="1677382"/>
            <a:ext cx="7508450" cy="4093590"/>
          </a:xfrm>
        </p:spPr>
        <p:txBody>
          <a:bodyPr anchor="t">
            <a:normAutofit fontScale="90000"/>
          </a:bodyPr>
          <a:lstStyle/>
          <a:p>
            <a:r>
              <a:rPr lang="es-AR" b="1" cap="none" dirty="0">
                <a:solidFill>
                  <a:schemeClr val="tx2">
                    <a:lumMod val="60000"/>
                    <a:lumOff val="40000"/>
                  </a:schemeClr>
                </a:solidFill>
              </a:rPr>
              <a:t>Puede ser local (preferentemente) o remoto</a:t>
            </a:r>
            <a:br>
              <a:rPr lang="es-AR" b="1" cap="none" dirty="0">
                <a:solidFill>
                  <a:schemeClr val="tx2">
                    <a:lumMod val="60000"/>
                    <a:lumOff val="40000"/>
                  </a:schemeClr>
                </a:solidFill>
              </a:rPr>
            </a:br>
            <a:br>
              <a:rPr lang="es-AR" b="1" cap="none" dirty="0">
                <a:solidFill>
                  <a:schemeClr val="tx2">
                    <a:lumMod val="60000"/>
                    <a:lumOff val="40000"/>
                  </a:schemeClr>
                </a:solidFill>
              </a:rPr>
            </a:br>
            <a:r>
              <a:rPr lang="es-AR" b="1" cap="none" dirty="0">
                <a:solidFill>
                  <a:schemeClr val="tx2">
                    <a:lumMod val="60000"/>
                    <a:lumOff val="40000"/>
                  </a:schemeClr>
                </a:solidFill>
              </a:rPr>
              <a:t>Instrucciones para instalar un entorno local</a:t>
            </a:r>
            <a:br>
              <a:rPr lang="es-AR" b="1" cap="none" dirty="0"/>
            </a:br>
            <a:r>
              <a:rPr lang="es-AR" sz="1350" b="1" cap="none" dirty="0"/>
              <a:t>https://developer.wordpress.org/themes/getting-started/setting-up-a-development-environment/</a:t>
            </a:r>
            <a:br>
              <a:rPr lang="es-AR" sz="1350" b="1" cap="none" dirty="0"/>
            </a:br>
            <a:br>
              <a:rPr lang="es-AR" sz="1350" b="1" cap="none" dirty="0"/>
            </a:br>
            <a:r>
              <a:rPr lang="es-AR" b="1" cap="none" dirty="0">
                <a:solidFill>
                  <a:schemeClr val="tx2">
                    <a:lumMod val="60000"/>
                    <a:lumOff val="40000"/>
                  </a:schemeClr>
                </a:solidFill>
              </a:rPr>
              <a:t>Con </a:t>
            </a:r>
            <a:r>
              <a:rPr lang="es-AR" b="1" cap="none" dirty="0" err="1">
                <a:solidFill>
                  <a:schemeClr val="tx2">
                    <a:lumMod val="60000"/>
                    <a:lumOff val="40000"/>
                  </a:schemeClr>
                </a:solidFill>
              </a:rPr>
              <a:t>DesktopServer</a:t>
            </a:r>
            <a:br>
              <a:rPr lang="es-AR" sz="1350" b="1" cap="none" dirty="0"/>
            </a:br>
            <a:r>
              <a:rPr lang="es-AR" sz="1350" b="1" cap="none" dirty="0"/>
              <a:t>https://boluda.com/tutorial/instalar-wordpress-en-local/</a:t>
            </a:r>
            <a:br>
              <a:rPr lang="es-AR" sz="1350" b="1" cap="none" dirty="0"/>
            </a:br>
            <a:br>
              <a:rPr lang="es-AR" sz="1350" b="1" cap="none" dirty="0">
                <a:solidFill>
                  <a:schemeClr val="tx2">
                    <a:lumMod val="60000"/>
                    <a:lumOff val="40000"/>
                  </a:schemeClr>
                </a:solidFill>
              </a:rPr>
            </a:br>
            <a:r>
              <a:rPr lang="es-AR" sz="2175" b="1" cap="none" dirty="0">
                <a:solidFill>
                  <a:schemeClr val="tx2">
                    <a:lumMod val="60000"/>
                    <a:lumOff val="40000"/>
                  </a:schemeClr>
                </a:solidFill>
              </a:rPr>
              <a:t>Múltiples opciones (XAMP, </a:t>
            </a:r>
            <a:r>
              <a:rPr lang="es-AR" sz="2175" b="1" cap="none" dirty="0" err="1">
                <a:solidFill>
                  <a:schemeClr val="tx2">
                    <a:lumMod val="60000"/>
                    <a:lumOff val="40000"/>
                  </a:schemeClr>
                </a:solidFill>
              </a:rPr>
              <a:t>Bitnami</a:t>
            </a:r>
            <a:r>
              <a:rPr lang="es-AR" sz="2175" b="1" cap="none" dirty="0">
                <a:solidFill>
                  <a:schemeClr val="tx2">
                    <a:lumMod val="60000"/>
                    <a:lumOff val="40000"/>
                  </a:schemeClr>
                </a:solidFill>
              </a:rPr>
              <a:t>, </a:t>
            </a:r>
            <a:r>
              <a:rPr lang="es-AR" sz="2175" b="1" cap="none" dirty="0" err="1">
                <a:solidFill>
                  <a:schemeClr val="tx2">
                    <a:lumMod val="60000"/>
                    <a:lumOff val="40000"/>
                  </a:schemeClr>
                </a:solidFill>
              </a:rPr>
              <a:t>Instant</a:t>
            </a:r>
            <a:r>
              <a:rPr lang="es-AR" sz="2175" b="1" cap="none" dirty="0">
                <a:solidFill>
                  <a:schemeClr val="tx2">
                    <a:lumMod val="60000"/>
                    <a:lumOff val="40000"/>
                  </a:schemeClr>
                </a:solidFill>
              </a:rPr>
              <a:t> </a:t>
            </a:r>
            <a:r>
              <a:rPr lang="es-AR" sz="2175" b="1" cap="none" dirty="0" err="1">
                <a:solidFill>
                  <a:schemeClr val="tx2">
                    <a:lumMod val="60000"/>
                    <a:lumOff val="40000"/>
                  </a:schemeClr>
                </a:solidFill>
              </a:rPr>
              <a:t>WordPress</a:t>
            </a:r>
            <a:r>
              <a:rPr lang="es-AR" sz="2175" b="1" cap="none" dirty="0">
                <a:solidFill>
                  <a:schemeClr val="tx2">
                    <a:lumMod val="60000"/>
                    <a:lumOff val="40000"/>
                  </a:schemeClr>
                </a:solidFill>
              </a:rPr>
              <a:t>, </a:t>
            </a:r>
            <a:r>
              <a:rPr lang="es-AR" sz="2175" b="1" cap="none" dirty="0" err="1">
                <a:solidFill>
                  <a:schemeClr val="tx2">
                    <a:lumMod val="60000"/>
                    <a:lumOff val="40000"/>
                  </a:schemeClr>
                </a:solidFill>
              </a:rPr>
              <a:t>etc</a:t>
            </a:r>
            <a:r>
              <a:rPr lang="es-AR" sz="2175" b="1" cap="none" dirty="0">
                <a:solidFill>
                  <a:schemeClr val="tx2">
                    <a:lumMod val="60000"/>
                    <a:lumOff val="40000"/>
                  </a:schemeClr>
                </a:solidFill>
              </a:rPr>
              <a:t>)</a:t>
            </a:r>
            <a:br>
              <a:rPr lang="es-AR" sz="1350" b="1" cap="none" dirty="0"/>
            </a:br>
            <a:r>
              <a:rPr lang="es-AR" sz="1350" b="1" cap="none" dirty="0"/>
              <a:t>http://reinspirit.com/configurar-entorno-prueba-wordpress/</a:t>
            </a:r>
            <a:br>
              <a:rPr lang="es-AR" sz="1350" b="1" cap="none" dirty="0"/>
            </a:br>
            <a:br>
              <a:rPr lang="es-AR" sz="1350" b="1" cap="none" dirty="0"/>
            </a:br>
            <a:r>
              <a:rPr lang="es-AR" sz="2175" b="1" cap="none" dirty="0">
                <a:solidFill>
                  <a:schemeClr val="tx2">
                    <a:lumMod val="60000"/>
                    <a:lumOff val="40000"/>
                  </a:schemeClr>
                </a:solidFill>
              </a:rPr>
              <a:t>Virtualización con </a:t>
            </a:r>
            <a:r>
              <a:rPr lang="es-AR" sz="2175" b="1" cap="none" dirty="0" err="1">
                <a:solidFill>
                  <a:schemeClr val="tx2">
                    <a:lumMod val="60000"/>
                    <a:lumOff val="40000"/>
                  </a:schemeClr>
                </a:solidFill>
              </a:rPr>
              <a:t>Vagrant</a:t>
            </a:r>
            <a:br>
              <a:rPr lang="es-AR" sz="1350" b="1" cap="none" dirty="0"/>
            </a:br>
            <a:r>
              <a:rPr lang="es-AR" sz="1350" b="1" cap="none" dirty="0"/>
              <a:t>https://premium.wpmudev.org/blog/vagrant-wordpress-test-environment/</a:t>
            </a:r>
            <a:br>
              <a:rPr lang="es-AR" sz="1350" b="1" cap="none" dirty="0"/>
            </a:br>
            <a:br>
              <a:rPr lang="es-AR" sz="1350" b="1" cap="none" dirty="0"/>
            </a:br>
            <a:br>
              <a:rPr lang="es-AR" sz="1350" b="1" cap="none" dirty="0"/>
            </a:br>
            <a:r>
              <a:rPr lang="es-AR" sz="2175" b="1" cap="none" dirty="0">
                <a:solidFill>
                  <a:schemeClr val="tx2">
                    <a:lumMod val="60000"/>
                    <a:lumOff val="40000"/>
                  </a:schemeClr>
                </a:solidFill>
              </a:rPr>
              <a:t>Habilitamos el modo DEBUG en </a:t>
            </a:r>
            <a:r>
              <a:rPr lang="es-AR" sz="2175" b="1" cap="none" dirty="0" err="1">
                <a:solidFill>
                  <a:schemeClr val="tx2">
                    <a:lumMod val="60000"/>
                    <a:lumOff val="40000"/>
                  </a:schemeClr>
                </a:solidFill>
              </a:rPr>
              <a:t>wp-config.php</a:t>
            </a:r>
            <a:br>
              <a:rPr lang="es-AR" sz="2175" b="1" cap="none" dirty="0">
                <a:solidFill>
                  <a:schemeClr val="tx2">
                    <a:lumMod val="60000"/>
                    <a:lumOff val="40000"/>
                  </a:schemeClr>
                </a:solidFill>
              </a:rPr>
            </a:br>
            <a:r>
              <a:rPr lang="es-AR" sz="1350" b="1" cap="none" dirty="0"/>
              <a:t>define( 'WP_DEBUG', true );</a:t>
            </a:r>
            <a:br>
              <a:rPr lang="es-AR" sz="2175" b="1" cap="none" dirty="0">
                <a:solidFill>
                  <a:schemeClr val="tx2">
                    <a:lumMod val="60000"/>
                    <a:lumOff val="40000"/>
                  </a:schemeClr>
                </a:solidFill>
              </a:rPr>
            </a:br>
            <a:br>
              <a:rPr lang="es-AR" sz="2175" b="1" cap="none" dirty="0">
                <a:solidFill>
                  <a:schemeClr val="tx2">
                    <a:lumMod val="60000"/>
                    <a:lumOff val="40000"/>
                  </a:schemeClr>
                </a:solidFill>
              </a:rPr>
            </a:br>
            <a:endParaRPr lang="en-US" sz="2175" b="1" cap="none" dirty="0"/>
          </a:p>
        </p:txBody>
      </p:sp>
      <p:sp>
        <p:nvSpPr>
          <p:cNvPr id="4" name="Marcador de texto 3"/>
          <p:cNvSpPr>
            <a:spLocks noGrp="1"/>
          </p:cNvSpPr>
          <p:nvPr>
            <p:ph type="body" sz="half" idx="2"/>
          </p:nvPr>
        </p:nvSpPr>
        <p:spPr>
          <a:xfrm>
            <a:off x="322574" y="984512"/>
            <a:ext cx="7754135" cy="692870"/>
          </a:xfrm>
        </p:spPr>
        <p:txBody>
          <a:bodyPr>
            <a:normAutofit/>
          </a:bodyPr>
          <a:lstStyle/>
          <a:p>
            <a:r>
              <a:rPr lang="es-AR" sz="3600" b="1" dirty="0">
                <a:solidFill>
                  <a:srgbClr val="3DBE8B"/>
                </a:solidFill>
                <a:effectLst>
                  <a:outerShdw blurRad="38100" dist="38100" dir="2700000" algn="tl">
                    <a:srgbClr val="000000">
                      <a:alpha val="43137"/>
                    </a:srgbClr>
                  </a:outerShdw>
                </a:effectLst>
              </a:rPr>
              <a:t>Preparar un Entorno de Testeo</a:t>
            </a:r>
          </a:p>
        </p:txBody>
      </p:sp>
      <p:sp>
        <p:nvSpPr>
          <p:cNvPr id="6" name="Marcador de pie de página 4"/>
          <p:cNvSpPr>
            <a:spLocks noGrp="1"/>
          </p:cNvSpPr>
          <p:nvPr>
            <p:ph type="ftr" sz="quarter" idx="11"/>
          </p:nvPr>
        </p:nvSpPr>
        <p:spPr>
          <a:xfrm>
            <a:off x="533400" y="6172200"/>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spTree>
    <p:extLst>
      <p:ext uri="{BB962C8B-B14F-4D97-AF65-F5344CB8AC3E}">
        <p14:creationId xmlns:p14="http://schemas.microsoft.com/office/powerpoint/2010/main" val="266496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417" y="2483373"/>
            <a:ext cx="8491193" cy="3280528"/>
          </a:xfrm>
        </p:spPr>
        <p:txBody>
          <a:bodyPr anchor="t">
            <a:normAutofit/>
          </a:bodyPr>
          <a:lstStyle/>
          <a:p>
            <a:r>
              <a:rPr lang="en-US" sz="1800" b="1" cap="none" dirty="0" err="1">
                <a:solidFill>
                  <a:schemeClr val="tx2">
                    <a:lumMod val="60000"/>
                    <a:lumOff val="40000"/>
                  </a:schemeClr>
                </a:solidFill>
              </a:rPr>
              <a:t>Consiste</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en</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instalar</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una</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serie</a:t>
            </a:r>
            <a:r>
              <a:rPr lang="en-US" sz="1800" b="1" cap="none" dirty="0">
                <a:solidFill>
                  <a:schemeClr val="tx2">
                    <a:lumMod val="60000"/>
                    <a:lumOff val="40000"/>
                  </a:schemeClr>
                </a:solidFill>
              </a:rPr>
              <a:t> de </a:t>
            </a:r>
            <a:r>
              <a:rPr lang="en-US" sz="1800" b="1" cap="none" dirty="0" err="1">
                <a:solidFill>
                  <a:schemeClr val="tx2">
                    <a:lumMod val="60000"/>
                    <a:lumOff val="40000"/>
                  </a:schemeClr>
                </a:solidFill>
              </a:rPr>
              <a:t>datos</a:t>
            </a:r>
            <a:r>
              <a:rPr lang="en-US" sz="1800" b="1" cap="none" dirty="0">
                <a:solidFill>
                  <a:schemeClr val="tx2">
                    <a:lumMod val="60000"/>
                    <a:lumOff val="40000"/>
                  </a:schemeClr>
                </a:solidFill>
              </a:rPr>
              <a:t> de </a:t>
            </a:r>
            <a:r>
              <a:rPr lang="en-US" sz="1800" b="1" cap="none" dirty="0" err="1">
                <a:solidFill>
                  <a:schemeClr val="tx2">
                    <a:lumMod val="60000"/>
                    <a:lumOff val="40000"/>
                  </a:schemeClr>
                </a:solidFill>
              </a:rPr>
              <a:t>prueba</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en</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nuestro</a:t>
            </a:r>
            <a:r>
              <a:rPr lang="en-US" sz="1800" b="1" cap="none" dirty="0">
                <a:solidFill>
                  <a:schemeClr val="tx2">
                    <a:lumMod val="60000"/>
                    <a:lumOff val="40000"/>
                  </a:schemeClr>
                </a:solidFill>
              </a:rPr>
              <a:t> WordPress</a:t>
            </a:r>
            <a:br>
              <a:rPr lang="en-US" sz="1800" b="1" cap="none" dirty="0">
                <a:solidFill>
                  <a:schemeClr val="tx2">
                    <a:lumMod val="60000"/>
                    <a:lumOff val="40000"/>
                  </a:schemeClr>
                </a:solidFill>
              </a:rPr>
            </a:br>
            <a:r>
              <a:rPr lang="en-US" sz="1800" b="1" cap="none" dirty="0" err="1">
                <a:solidFill>
                  <a:schemeClr val="tx2">
                    <a:lumMod val="60000"/>
                    <a:lumOff val="40000"/>
                  </a:schemeClr>
                </a:solidFill>
              </a:rPr>
              <a:t>Luego</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haremos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chequeos</a:t>
            </a:r>
            <a:r>
              <a:rPr lang="en-US" sz="1800" b="1" cap="none" dirty="0">
                <a:solidFill>
                  <a:schemeClr val="tx2">
                    <a:lumMod val="60000"/>
                    <a:lumOff val="40000"/>
                  </a:schemeClr>
                </a:solidFill>
              </a:rPr>
              <a:t> de </a:t>
            </a:r>
            <a:r>
              <a:rPr lang="en-US" sz="1800" b="1" cap="none" dirty="0" err="1">
                <a:solidFill>
                  <a:schemeClr val="tx2">
                    <a:lumMod val="60000"/>
                    <a:lumOff val="40000"/>
                  </a:schemeClr>
                </a:solidFill>
              </a:rPr>
              <a:t>los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distintos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elementos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importados</a:t>
            </a:r>
            <a:br>
              <a:rPr lang="en-US" sz="1800" b="1" cap="none" dirty="0">
                <a:solidFill>
                  <a:schemeClr val="tx2">
                    <a:lumMod val="60000"/>
                    <a:lumOff val="40000"/>
                  </a:schemeClr>
                </a:solidFill>
              </a:rPr>
            </a:br>
            <a:br>
              <a:rPr lang="en-US" sz="1800" b="1" cap="none" dirty="0">
                <a:solidFill>
                  <a:schemeClr val="tx2">
                    <a:lumMod val="60000"/>
                    <a:lumOff val="40000"/>
                  </a:schemeClr>
                </a:solidFill>
              </a:rPr>
            </a:br>
            <a:r>
              <a:rPr lang="en-US" sz="1800" b="1" cap="none" dirty="0" err="1">
                <a:solidFill>
                  <a:schemeClr val="tx2">
                    <a:lumMod val="60000"/>
                    <a:lumOff val="40000"/>
                  </a:schemeClr>
                </a:solidFill>
              </a:rPr>
              <a:t>Documentación</a:t>
            </a:r>
            <a:br>
              <a:rPr lang="en-US" sz="1350" b="1" cap="none" dirty="0"/>
            </a:br>
            <a:r>
              <a:rPr lang="en-US" sz="1350" b="1" cap="none" dirty="0"/>
              <a:t>https://codex.wordpress.org/Theme_Unit_Test</a:t>
            </a:r>
            <a:br>
              <a:rPr lang="en-US" sz="1350" b="1" cap="none" dirty="0"/>
            </a:br>
            <a:br>
              <a:rPr lang="en-US" sz="1350" b="1" cap="none" dirty="0"/>
            </a:br>
            <a:r>
              <a:rPr lang="en-US" sz="1800" b="1" cap="none" dirty="0" err="1">
                <a:solidFill>
                  <a:schemeClr val="tx2">
                    <a:lumMod val="60000"/>
                    <a:lumOff val="40000"/>
                  </a:schemeClr>
                </a:solidFill>
              </a:rPr>
              <a:t>Archivo</a:t>
            </a:r>
            <a:r>
              <a:rPr lang="en-US" sz="1800" b="1" cap="none" dirty="0">
                <a:solidFill>
                  <a:schemeClr val="tx2">
                    <a:lumMod val="60000"/>
                    <a:lumOff val="40000"/>
                  </a:schemeClr>
                </a:solidFill>
              </a:rPr>
              <a:t> con </a:t>
            </a:r>
            <a:r>
              <a:rPr lang="en-US" sz="1800" b="1" cap="none" dirty="0" err="1">
                <a:solidFill>
                  <a:schemeClr val="tx2">
                    <a:lumMod val="60000"/>
                    <a:lumOff val="40000"/>
                  </a:schemeClr>
                </a:solidFill>
              </a:rPr>
              <a:t>datos</a:t>
            </a:r>
            <a:r>
              <a:rPr lang="en-US" sz="1800" b="1" cap="none" dirty="0">
                <a:solidFill>
                  <a:schemeClr val="tx2">
                    <a:lumMod val="60000"/>
                    <a:lumOff val="40000"/>
                  </a:schemeClr>
                </a:solidFill>
              </a:rPr>
              <a:t> de Testing</a:t>
            </a:r>
            <a:br>
              <a:rPr lang="en-US" sz="1350" b="1" cap="none" dirty="0"/>
            </a:br>
            <a:r>
              <a:rPr lang="en-US" sz="1350" b="1" cap="none" dirty="0"/>
              <a:t>https://wpcom-themes.svn.automattic.com/demo/theme-unit-test-data.xml</a:t>
            </a:r>
            <a:br>
              <a:rPr lang="en-US" sz="1350" b="1" cap="none" dirty="0"/>
            </a:br>
            <a:br>
              <a:rPr lang="en-US" sz="1800" b="1" cap="none" dirty="0">
                <a:solidFill>
                  <a:schemeClr val="tx2">
                    <a:lumMod val="60000"/>
                    <a:lumOff val="40000"/>
                  </a:schemeClr>
                </a:solidFill>
              </a:rPr>
            </a:br>
            <a:r>
              <a:rPr lang="en-US" sz="1800" b="1" cap="none" dirty="0" err="1">
                <a:solidFill>
                  <a:schemeClr val="tx2">
                    <a:lumMod val="60000"/>
                    <a:lumOff val="40000"/>
                  </a:schemeClr>
                </a:solidFill>
              </a:rPr>
              <a:t>Otros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conjuntos</a:t>
            </a:r>
            <a:r>
              <a:rPr lang="en-US" sz="1800" b="1" cap="none" dirty="0">
                <a:solidFill>
                  <a:schemeClr val="tx2">
                    <a:lumMod val="60000"/>
                    <a:lumOff val="40000"/>
                  </a:schemeClr>
                </a:solidFill>
              </a:rPr>
              <a:t> de </a:t>
            </a:r>
            <a:r>
              <a:rPr lang="en-US" sz="1800" b="1" cap="none" dirty="0" err="1">
                <a:solidFill>
                  <a:schemeClr val="tx2">
                    <a:lumMod val="60000"/>
                    <a:lumOff val="40000"/>
                  </a:schemeClr>
                </a:solidFill>
              </a:rPr>
              <a:t>datos</a:t>
            </a:r>
            <a:br>
              <a:rPr lang="en-US" sz="1350" b="1" cap="none" dirty="0"/>
            </a:br>
            <a:r>
              <a:rPr lang="en-US" sz="1350" b="1" cap="none" dirty="0"/>
              <a:t>http://wptest.io</a:t>
            </a:r>
            <a:endParaRPr lang="en-US" sz="1350" b="1" cap="none" dirty="0">
              <a:solidFill>
                <a:schemeClr val="accent4">
                  <a:lumMod val="60000"/>
                  <a:lumOff val="40000"/>
                </a:schemeClr>
              </a:solidFill>
            </a:endParaRPr>
          </a:p>
        </p:txBody>
      </p:sp>
      <p:sp>
        <p:nvSpPr>
          <p:cNvPr id="4" name="Marcador de texto 3"/>
          <p:cNvSpPr>
            <a:spLocks noGrp="1"/>
          </p:cNvSpPr>
          <p:nvPr>
            <p:ph type="body" sz="half" idx="2"/>
          </p:nvPr>
        </p:nvSpPr>
        <p:spPr>
          <a:xfrm>
            <a:off x="304015" y="536739"/>
            <a:ext cx="7754135" cy="1230198"/>
          </a:xfrm>
        </p:spPr>
        <p:txBody>
          <a:bodyPr>
            <a:normAutofit fontScale="92500" lnSpcReduction="10000"/>
          </a:bodyPr>
          <a:lstStyle/>
          <a:p>
            <a:r>
              <a:rPr lang="es-AR" sz="3600" b="1" dirty="0" err="1">
                <a:solidFill>
                  <a:srgbClr val="3DBE8B"/>
                </a:solidFill>
                <a:effectLst>
                  <a:outerShdw blurRad="38100" dist="38100" dir="2700000" algn="tl">
                    <a:srgbClr val="000000">
                      <a:alpha val="43137"/>
                    </a:srgbClr>
                  </a:outerShdw>
                </a:effectLst>
              </a:rPr>
              <a:t>Theme</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Unit</a:t>
            </a:r>
            <a:r>
              <a:rPr lang="es-AR" sz="3600" b="1" dirty="0">
                <a:solidFill>
                  <a:srgbClr val="3DBE8B"/>
                </a:solidFill>
                <a:effectLst>
                  <a:outerShdw blurRad="38100" dist="38100" dir="2700000" algn="tl">
                    <a:srgbClr val="000000">
                      <a:alpha val="43137"/>
                    </a:srgbClr>
                  </a:outerShdw>
                </a:effectLst>
              </a:rPr>
              <a:t> Test</a:t>
            </a:r>
          </a:p>
          <a:p>
            <a:r>
              <a:rPr lang="es-AR" sz="3600" b="1" dirty="0">
                <a:solidFill>
                  <a:srgbClr val="3DBE8B"/>
                </a:solidFill>
                <a:effectLst>
                  <a:outerShdw blurRad="38100" dist="38100" dir="2700000" algn="tl">
                    <a:srgbClr val="000000">
                      <a:alpha val="43137"/>
                    </a:srgbClr>
                  </a:outerShdw>
                </a:effectLst>
              </a:rPr>
              <a:t>(Prueba Unitaria de Temas)</a:t>
            </a:r>
            <a:endParaRPr lang="en-US" sz="3600" b="1" dirty="0">
              <a:solidFill>
                <a:srgbClr val="3DBE8B"/>
              </a:solidFill>
              <a:effectLst>
                <a:outerShdw blurRad="38100" dist="38100" dir="2700000" algn="tl">
                  <a:srgbClr val="000000">
                    <a:alpha val="43137"/>
                  </a:srgbClr>
                </a:outerShdw>
              </a:effectLst>
            </a:endParaRPr>
          </a:p>
        </p:txBody>
      </p:sp>
      <p:sp>
        <p:nvSpPr>
          <p:cNvPr id="6" name="Marcador de pie de página 4"/>
          <p:cNvSpPr>
            <a:spLocks noGrp="1"/>
          </p:cNvSpPr>
          <p:nvPr>
            <p:ph type="ftr" sz="quarter" idx="11"/>
          </p:nvPr>
        </p:nvSpPr>
        <p:spPr>
          <a:xfrm>
            <a:off x="533400" y="6172200"/>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spTree>
    <p:extLst>
      <p:ext uri="{BB962C8B-B14F-4D97-AF65-F5344CB8AC3E}">
        <p14:creationId xmlns:p14="http://schemas.microsoft.com/office/powerpoint/2010/main" val="72039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6117" y="1458210"/>
            <a:ext cx="8220173" cy="1187777"/>
          </a:xfrm>
        </p:spPr>
        <p:txBody>
          <a:bodyPr>
            <a:normAutofit/>
          </a:bodyPr>
          <a:lstStyle/>
          <a:p>
            <a:r>
              <a:rPr lang="es-AR" sz="2700" b="1" cap="none" dirty="0" err="1">
                <a:solidFill>
                  <a:schemeClr val="tx2">
                    <a:lumMod val="60000"/>
                    <a:lumOff val="40000"/>
                  </a:schemeClr>
                </a:solidFill>
              </a:rPr>
              <a:t>Theme</a:t>
            </a:r>
            <a:r>
              <a:rPr lang="es-AR" sz="2700" b="1" cap="none" dirty="0">
                <a:solidFill>
                  <a:schemeClr val="tx2">
                    <a:lumMod val="60000"/>
                    <a:lumOff val="40000"/>
                  </a:schemeClr>
                </a:solidFill>
              </a:rPr>
              <a:t> </a:t>
            </a:r>
            <a:r>
              <a:rPr lang="es-AR" sz="2700" b="1" cap="none" dirty="0" err="1">
                <a:solidFill>
                  <a:schemeClr val="tx2">
                    <a:lumMod val="60000"/>
                    <a:lumOff val="40000"/>
                  </a:schemeClr>
                </a:solidFill>
              </a:rPr>
              <a:t>Handbook</a:t>
            </a:r>
            <a:br>
              <a:rPr lang="es-AR" sz="2700" b="1" cap="none" dirty="0">
                <a:solidFill>
                  <a:schemeClr val="tx2">
                    <a:lumMod val="60000"/>
                    <a:lumOff val="40000"/>
                  </a:schemeClr>
                </a:solidFill>
              </a:rPr>
            </a:br>
            <a:r>
              <a:rPr lang="es-AR" sz="2700" b="1" cap="none" dirty="0">
                <a:solidFill>
                  <a:schemeClr val="tx2">
                    <a:lumMod val="60000"/>
                    <a:lumOff val="40000"/>
                  </a:schemeClr>
                </a:solidFill>
              </a:rPr>
              <a:t>(Manual de Desarrollo de Temas)</a:t>
            </a:r>
            <a:br>
              <a:rPr lang="es-AR" sz="2700" b="1" cap="none" dirty="0"/>
            </a:br>
            <a:r>
              <a:rPr lang="es-AR" sz="1350" b="1" cap="none" dirty="0"/>
              <a:t>http://developer.wordpress.org/themes/</a:t>
            </a:r>
            <a:endParaRPr lang="en-US" b="1" cap="none" dirty="0"/>
          </a:p>
        </p:txBody>
      </p:sp>
      <p:sp>
        <p:nvSpPr>
          <p:cNvPr id="4" name="Marcador de texto 3"/>
          <p:cNvSpPr>
            <a:spLocks noGrp="1"/>
          </p:cNvSpPr>
          <p:nvPr>
            <p:ph type="body" sz="half" idx="2"/>
          </p:nvPr>
        </p:nvSpPr>
        <p:spPr>
          <a:xfrm>
            <a:off x="516117" y="409477"/>
            <a:ext cx="7513752" cy="1124147"/>
          </a:xfrm>
        </p:spPr>
        <p:txBody>
          <a:bodyPr>
            <a:normAutofit/>
          </a:bodyPr>
          <a:lstStyle/>
          <a:p>
            <a:r>
              <a:rPr lang="es-AR" sz="2400" b="1" dirty="0">
                <a:solidFill>
                  <a:schemeClr val="tx1"/>
                </a:solidFill>
                <a:effectLst>
                  <a:outerShdw blurRad="38100" dist="38100" dir="2700000" algn="tl">
                    <a:srgbClr val="000000">
                      <a:alpha val="43137"/>
                    </a:srgbClr>
                  </a:outerShdw>
                </a:effectLst>
              </a:rPr>
              <a:t>Testeo: </a:t>
            </a:r>
          </a:p>
          <a:p>
            <a:r>
              <a:rPr lang="es-AR" sz="2800" b="1" dirty="0">
                <a:solidFill>
                  <a:srgbClr val="3DBE8B"/>
                </a:solidFill>
                <a:effectLst>
                  <a:outerShdw blurRad="38100" dist="38100" dir="2700000" algn="tl">
                    <a:srgbClr val="000000">
                      <a:alpha val="43137"/>
                    </a:srgbClr>
                  </a:outerShdw>
                </a:effectLst>
              </a:rPr>
              <a:t>Documentación Oficial de </a:t>
            </a:r>
            <a:r>
              <a:rPr lang="es-AR" sz="2800" b="1" dirty="0" err="1">
                <a:solidFill>
                  <a:srgbClr val="3DBE8B"/>
                </a:solidFill>
                <a:effectLst>
                  <a:outerShdw blurRad="38100" dist="38100" dir="2700000" algn="tl">
                    <a:srgbClr val="000000">
                      <a:alpha val="43137"/>
                    </a:srgbClr>
                  </a:outerShdw>
                </a:effectLst>
              </a:rPr>
              <a:t>WordPress</a:t>
            </a:r>
            <a:endParaRPr lang="en-US" sz="2800" b="1" dirty="0">
              <a:solidFill>
                <a:srgbClr val="3DBE8B"/>
              </a:solidFill>
              <a:effectLst>
                <a:outerShdw blurRad="38100" dist="38100" dir="2700000" algn="tl">
                  <a:srgbClr val="000000">
                    <a:alpha val="43137"/>
                  </a:srgbClr>
                </a:outerShdw>
              </a:effectLst>
            </a:endParaRPr>
          </a:p>
        </p:txBody>
      </p:sp>
      <p:sp>
        <p:nvSpPr>
          <p:cNvPr id="6" name="Marcador de pie de página 4"/>
          <p:cNvSpPr>
            <a:spLocks noGrp="1"/>
          </p:cNvSpPr>
          <p:nvPr>
            <p:ph type="ftr" sz="quarter" idx="11"/>
          </p:nvPr>
        </p:nvSpPr>
        <p:spPr>
          <a:xfrm>
            <a:off x="516117" y="6313602"/>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pic>
        <p:nvPicPr>
          <p:cNvPr id="8" name="Imagen 7"/>
          <p:cNvPicPr>
            <a:picLocks noChangeAspect="1"/>
          </p:cNvPicPr>
          <p:nvPr/>
        </p:nvPicPr>
        <p:blipFill>
          <a:blip r:embed="rId2"/>
          <a:stretch>
            <a:fillRect/>
          </a:stretch>
        </p:blipFill>
        <p:spPr>
          <a:xfrm>
            <a:off x="533400" y="2836990"/>
            <a:ext cx="7017470" cy="3240097"/>
          </a:xfrm>
          <a:prstGeom prst="rect">
            <a:avLst/>
          </a:prstGeom>
        </p:spPr>
      </p:pic>
    </p:spTree>
    <p:extLst>
      <p:ext uri="{BB962C8B-B14F-4D97-AF65-F5344CB8AC3E}">
        <p14:creationId xmlns:p14="http://schemas.microsoft.com/office/powerpoint/2010/main" val="226109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574" y="904381"/>
            <a:ext cx="7631293" cy="1348622"/>
          </a:xfrm>
        </p:spPr>
        <p:txBody>
          <a:bodyPr anchor="t">
            <a:normAutofit fontScale="90000"/>
          </a:bodyPr>
          <a:lstStyle/>
          <a:p>
            <a:r>
              <a:rPr lang="es-AR" b="1" cap="none" dirty="0">
                <a:solidFill>
                  <a:schemeClr val="tx2">
                    <a:lumMod val="60000"/>
                    <a:lumOff val="40000"/>
                  </a:schemeClr>
                </a:solidFill>
              </a:rPr>
              <a:t>Puede ser local (preferentemente) o remoto</a:t>
            </a:r>
            <a:br>
              <a:rPr lang="es-AR" b="1" cap="none" dirty="0">
                <a:solidFill>
                  <a:schemeClr val="tx2">
                    <a:lumMod val="60000"/>
                    <a:lumOff val="40000"/>
                  </a:schemeClr>
                </a:solidFill>
              </a:rPr>
            </a:br>
            <a:br>
              <a:rPr lang="es-AR" sz="1350" b="1" cap="none" dirty="0"/>
            </a:br>
            <a:r>
              <a:rPr lang="es-AR" sz="2175" b="1" cap="none" dirty="0">
                <a:solidFill>
                  <a:schemeClr val="tx2">
                    <a:lumMod val="60000"/>
                    <a:lumOff val="40000"/>
                  </a:schemeClr>
                </a:solidFill>
              </a:rPr>
              <a:t>Habilitamos el modo DEBUG en </a:t>
            </a:r>
            <a:r>
              <a:rPr lang="es-AR" sz="2175" b="1" cap="none" dirty="0" err="1">
                <a:solidFill>
                  <a:schemeClr val="tx2">
                    <a:lumMod val="60000"/>
                    <a:lumOff val="40000"/>
                  </a:schemeClr>
                </a:solidFill>
              </a:rPr>
              <a:t>wp-config.php</a:t>
            </a:r>
            <a:br>
              <a:rPr lang="es-AR" sz="2175" b="1" cap="none" dirty="0">
                <a:solidFill>
                  <a:schemeClr val="tx2">
                    <a:lumMod val="60000"/>
                    <a:lumOff val="40000"/>
                  </a:schemeClr>
                </a:solidFill>
              </a:rPr>
            </a:br>
            <a:r>
              <a:rPr lang="es-AR" sz="1350" b="1" cap="none" dirty="0"/>
              <a:t>define( 'WP_DEBUG', true );</a:t>
            </a:r>
            <a:br>
              <a:rPr lang="es-AR" sz="2175" b="1" cap="none" dirty="0">
                <a:solidFill>
                  <a:schemeClr val="tx2">
                    <a:lumMod val="60000"/>
                    <a:lumOff val="40000"/>
                  </a:schemeClr>
                </a:solidFill>
              </a:rPr>
            </a:br>
            <a:br>
              <a:rPr lang="es-AR" sz="2175" b="1" cap="none" dirty="0">
                <a:solidFill>
                  <a:schemeClr val="tx2">
                    <a:lumMod val="60000"/>
                    <a:lumOff val="40000"/>
                  </a:schemeClr>
                </a:solidFill>
              </a:rPr>
            </a:br>
            <a:endParaRPr lang="en-US" sz="2175" b="1" cap="none" dirty="0"/>
          </a:p>
        </p:txBody>
      </p:sp>
      <p:sp>
        <p:nvSpPr>
          <p:cNvPr id="4" name="Marcador de texto 3"/>
          <p:cNvSpPr>
            <a:spLocks noGrp="1"/>
          </p:cNvSpPr>
          <p:nvPr>
            <p:ph type="body" sz="half" idx="2"/>
          </p:nvPr>
        </p:nvSpPr>
        <p:spPr>
          <a:xfrm>
            <a:off x="322574" y="230365"/>
            <a:ext cx="7754135" cy="692870"/>
          </a:xfrm>
        </p:spPr>
        <p:txBody>
          <a:bodyPr>
            <a:normAutofit/>
          </a:bodyPr>
          <a:lstStyle/>
          <a:p>
            <a:r>
              <a:rPr lang="es-AR" sz="3600" b="1" dirty="0">
                <a:solidFill>
                  <a:srgbClr val="3DBE8B"/>
                </a:solidFill>
                <a:effectLst>
                  <a:outerShdw blurRad="38100" dist="38100" dir="2700000" algn="tl">
                    <a:srgbClr val="000000">
                      <a:alpha val="43137"/>
                    </a:srgbClr>
                  </a:outerShdw>
                </a:effectLst>
              </a:rPr>
              <a:t>Preparar un Entorno de Testeo</a:t>
            </a:r>
          </a:p>
        </p:txBody>
      </p:sp>
      <p:pic>
        <p:nvPicPr>
          <p:cNvPr id="8" name="Imagen 7"/>
          <p:cNvPicPr>
            <a:picLocks noChangeAspect="1"/>
          </p:cNvPicPr>
          <p:nvPr/>
        </p:nvPicPr>
        <p:blipFill rotWithShape="1">
          <a:blip r:embed="rId2"/>
          <a:srcRect t="19173" b="5213"/>
          <a:stretch/>
        </p:blipFill>
        <p:spPr>
          <a:xfrm>
            <a:off x="1136960" y="2582944"/>
            <a:ext cx="6389311" cy="3308809"/>
          </a:xfrm>
          <a:prstGeom prst="rect">
            <a:avLst/>
          </a:prstGeom>
          <a:effectLst>
            <a:innerShdw blurRad="114300">
              <a:prstClr val="black"/>
            </a:innerShdw>
          </a:effectLst>
        </p:spPr>
      </p:pic>
    </p:spTree>
    <p:extLst>
      <p:ext uri="{BB962C8B-B14F-4D97-AF65-F5344CB8AC3E}">
        <p14:creationId xmlns:p14="http://schemas.microsoft.com/office/powerpoint/2010/main" val="182458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73377" y="0"/>
            <a:ext cx="7456001" cy="527901"/>
          </a:xfrm>
        </p:spPr>
        <p:txBody>
          <a:bodyPr>
            <a:noAutofit/>
          </a:bodyPr>
          <a:lstStyle/>
          <a:p>
            <a:r>
              <a:rPr lang="en-US" sz="2400" b="1" dirty="0"/>
              <a:t>HAY QUE </a:t>
            </a:r>
            <a:r>
              <a:rPr lang="en-US" b="1" dirty="0"/>
              <a:t>AFRONTAR EL DESAFIO</a:t>
            </a:r>
            <a:endParaRPr lang="en-US" sz="2400" b="1" dirty="0"/>
          </a:p>
        </p:txBody>
      </p:sp>
      <p:sp>
        <p:nvSpPr>
          <p:cNvPr id="4" name="Marcador de texto 3"/>
          <p:cNvSpPr>
            <a:spLocks noGrp="1"/>
          </p:cNvSpPr>
          <p:nvPr>
            <p:ph type="body" sz="half" idx="2"/>
          </p:nvPr>
        </p:nvSpPr>
        <p:spPr>
          <a:xfrm>
            <a:off x="3008918" y="799315"/>
            <a:ext cx="5965400" cy="1081332"/>
          </a:xfrm>
        </p:spPr>
        <p:txBody>
          <a:bodyPr>
            <a:noAutofit/>
          </a:bodyPr>
          <a:lstStyle/>
          <a:p>
            <a:pPr algn="r"/>
            <a:r>
              <a:rPr lang="es-AR" sz="4500" b="1" dirty="0">
                <a:solidFill>
                  <a:srgbClr val="3DBE8B"/>
                </a:solidFill>
                <a:effectLst>
                  <a:outerShdw blurRad="38100" dist="38100" dir="2700000" algn="tl">
                    <a:srgbClr val="000000">
                      <a:alpha val="43137"/>
                    </a:srgbClr>
                  </a:outerShdw>
                </a:effectLst>
              </a:rPr>
              <a:t>ALLA VAMOS!</a:t>
            </a:r>
            <a:endParaRPr lang="en-US" sz="4500" b="1" dirty="0">
              <a:solidFill>
                <a:srgbClr val="3DBE8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889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015" y="1684497"/>
            <a:ext cx="8491193" cy="1551298"/>
          </a:xfrm>
        </p:spPr>
        <p:txBody>
          <a:bodyPr anchor="t">
            <a:normAutofit/>
          </a:bodyPr>
          <a:lstStyle/>
          <a:p>
            <a:r>
              <a:rPr lang="en-US" sz="1800" b="1" cap="none" dirty="0" err="1">
                <a:solidFill>
                  <a:schemeClr val="tx2">
                    <a:lumMod val="60000"/>
                    <a:lumOff val="40000"/>
                  </a:schemeClr>
                </a:solidFill>
              </a:rPr>
              <a:t>Consiste</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en</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instalar</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una</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serie</a:t>
            </a:r>
            <a:r>
              <a:rPr lang="en-US" sz="1800" b="1" cap="none" dirty="0">
                <a:solidFill>
                  <a:schemeClr val="tx2">
                    <a:lumMod val="60000"/>
                    <a:lumOff val="40000"/>
                  </a:schemeClr>
                </a:solidFill>
              </a:rPr>
              <a:t> de </a:t>
            </a:r>
            <a:r>
              <a:rPr lang="en-US" sz="1800" b="1" cap="none" dirty="0" err="1">
                <a:solidFill>
                  <a:schemeClr val="tx2">
                    <a:lumMod val="60000"/>
                    <a:lumOff val="40000"/>
                  </a:schemeClr>
                </a:solidFill>
              </a:rPr>
              <a:t>datos</a:t>
            </a:r>
            <a:r>
              <a:rPr lang="en-US" sz="1800" b="1" cap="none" dirty="0">
                <a:solidFill>
                  <a:schemeClr val="tx2">
                    <a:lumMod val="60000"/>
                    <a:lumOff val="40000"/>
                  </a:schemeClr>
                </a:solidFill>
              </a:rPr>
              <a:t> de </a:t>
            </a:r>
            <a:r>
              <a:rPr lang="en-US" sz="1800" b="1" cap="none" dirty="0" err="1">
                <a:solidFill>
                  <a:schemeClr val="tx2">
                    <a:lumMod val="60000"/>
                    <a:lumOff val="40000"/>
                  </a:schemeClr>
                </a:solidFill>
              </a:rPr>
              <a:t>prueba</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en</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nuestro</a:t>
            </a:r>
            <a:r>
              <a:rPr lang="en-US" sz="1800" b="1" cap="none" dirty="0">
                <a:solidFill>
                  <a:schemeClr val="tx2">
                    <a:lumMod val="60000"/>
                    <a:lumOff val="40000"/>
                  </a:schemeClr>
                </a:solidFill>
              </a:rPr>
              <a:t> WordPress</a:t>
            </a:r>
            <a:br>
              <a:rPr lang="en-US" sz="1800" b="1" cap="none" dirty="0">
                <a:solidFill>
                  <a:schemeClr val="tx2">
                    <a:lumMod val="60000"/>
                    <a:lumOff val="40000"/>
                  </a:schemeClr>
                </a:solidFill>
              </a:rPr>
            </a:br>
            <a:r>
              <a:rPr lang="en-US" sz="1800" b="1" cap="none" dirty="0" err="1">
                <a:solidFill>
                  <a:schemeClr val="tx2">
                    <a:lumMod val="60000"/>
                    <a:lumOff val="40000"/>
                  </a:schemeClr>
                </a:solidFill>
              </a:rPr>
              <a:t>Luego</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haremos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chequeos</a:t>
            </a:r>
            <a:r>
              <a:rPr lang="en-US" sz="1800" b="1" cap="none" dirty="0">
                <a:solidFill>
                  <a:schemeClr val="tx2">
                    <a:lumMod val="60000"/>
                    <a:lumOff val="40000"/>
                  </a:schemeClr>
                </a:solidFill>
              </a:rPr>
              <a:t> de </a:t>
            </a:r>
            <a:r>
              <a:rPr lang="en-US" sz="1800" b="1" cap="none" dirty="0" err="1">
                <a:solidFill>
                  <a:schemeClr val="tx2">
                    <a:lumMod val="60000"/>
                    <a:lumOff val="40000"/>
                  </a:schemeClr>
                </a:solidFill>
              </a:rPr>
              <a:t>los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distintos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elementos</a:t>
            </a:r>
            <a:r>
              <a:rPr lang="en-US" sz="1800" b="1" cap="none" dirty="0">
                <a:solidFill>
                  <a:schemeClr val="tx2">
                    <a:lumMod val="60000"/>
                    <a:lumOff val="40000"/>
                  </a:schemeClr>
                </a:solidFill>
              </a:rPr>
              <a:t> </a:t>
            </a:r>
            <a:r>
              <a:rPr lang="en-US" sz="1800" b="1" cap="none" dirty="0" err="1">
                <a:solidFill>
                  <a:schemeClr val="tx2">
                    <a:lumMod val="60000"/>
                    <a:lumOff val="40000"/>
                  </a:schemeClr>
                </a:solidFill>
              </a:rPr>
              <a:t>importados</a:t>
            </a:r>
            <a:br>
              <a:rPr lang="en-US" sz="1350" b="1" cap="none" dirty="0"/>
            </a:br>
            <a:br>
              <a:rPr lang="en-US" sz="1350" b="1" cap="none" dirty="0"/>
            </a:br>
            <a:r>
              <a:rPr lang="en-US" sz="1800" b="1" cap="none" dirty="0" err="1">
                <a:solidFill>
                  <a:schemeClr val="tx2">
                    <a:lumMod val="60000"/>
                    <a:lumOff val="40000"/>
                  </a:schemeClr>
                </a:solidFill>
              </a:rPr>
              <a:t>Archivo</a:t>
            </a:r>
            <a:r>
              <a:rPr lang="en-US" sz="1800" b="1" cap="none" dirty="0">
                <a:solidFill>
                  <a:schemeClr val="tx2">
                    <a:lumMod val="60000"/>
                    <a:lumOff val="40000"/>
                  </a:schemeClr>
                </a:solidFill>
              </a:rPr>
              <a:t> con </a:t>
            </a:r>
            <a:r>
              <a:rPr lang="en-US" sz="1800" b="1" cap="none" dirty="0" err="1">
                <a:solidFill>
                  <a:schemeClr val="tx2">
                    <a:lumMod val="60000"/>
                    <a:lumOff val="40000"/>
                  </a:schemeClr>
                </a:solidFill>
              </a:rPr>
              <a:t>datos</a:t>
            </a:r>
            <a:r>
              <a:rPr lang="en-US" sz="1800" b="1" cap="none" dirty="0">
                <a:solidFill>
                  <a:schemeClr val="tx2">
                    <a:lumMod val="60000"/>
                    <a:lumOff val="40000"/>
                  </a:schemeClr>
                </a:solidFill>
              </a:rPr>
              <a:t> de Testing</a:t>
            </a:r>
            <a:br>
              <a:rPr lang="en-US" sz="1350" b="1" cap="none" dirty="0"/>
            </a:br>
            <a:r>
              <a:rPr lang="en-US" sz="1350" b="1" cap="none" dirty="0"/>
              <a:t>https://wpcom-themes.svn.automattic.com/demo/theme-unit-test-data.xml</a:t>
            </a:r>
            <a:br>
              <a:rPr lang="en-US" sz="1350" b="1" cap="none" dirty="0"/>
            </a:br>
            <a:endParaRPr lang="en-US" sz="1350" b="1" cap="none" dirty="0">
              <a:solidFill>
                <a:schemeClr val="accent4">
                  <a:lumMod val="60000"/>
                  <a:lumOff val="40000"/>
                </a:schemeClr>
              </a:solidFill>
            </a:endParaRPr>
          </a:p>
        </p:txBody>
      </p:sp>
      <p:sp>
        <p:nvSpPr>
          <p:cNvPr id="4" name="Marcador de texto 3"/>
          <p:cNvSpPr>
            <a:spLocks noGrp="1"/>
          </p:cNvSpPr>
          <p:nvPr>
            <p:ph type="body" sz="half" idx="2"/>
          </p:nvPr>
        </p:nvSpPr>
        <p:spPr>
          <a:xfrm>
            <a:off x="304015" y="304558"/>
            <a:ext cx="7754135" cy="1230198"/>
          </a:xfrm>
        </p:spPr>
        <p:txBody>
          <a:bodyPr>
            <a:normAutofit fontScale="92500" lnSpcReduction="10000"/>
          </a:bodyPr>
          <a:lstStyle/>
          <a:p>
            <a:r>
              <a:rPr lang="es-AR" sz="3600" b="1" dirty="0" err="1">
                <a:solidFill>
                  <a:srgbClr val="3DBE8B"/>
                </a:solidFill>
                <a:effectLst>
                  <a:outerShdw blurRad="38100" dist="38100" dir="2700000" algn="tl">
                    <a:srgbClr val="000000">
                      <a:alpha val="43137"/>
                    </a:srgbClr>
                  </a:outerShdw>
                </a:effectLst>
              </a:rPr>
              <a:t>Theme</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Unit</a:t>
            </a:r>
            <a:r>
              <a:rPr lang="es-AR" sz="3600" b="1" dirty="0">
                <a:solidFill>
                  <a:srgbClr val="3DBE8B"/>
                </a:solidFill>
                <a:effectLst>
                  <a:outerShdw blurRad="38100" dist="38100" dir="2700000" algn="tl">
                    <a:srgbClr val="000000">
                      <a:alpha val="43137"/>
                    </a:srgbClr>
                  </a:outerShdw>
                </a:effectLst>
              </a:rPr>
              <a:t> Test</a:t>
            </a:r>
          </a:p>
          <a:p>
            <a:r>
              <a:rPr lang="es-AR" sz="3600" b="1" dirty="0">
                <a:solidFill>
                  <a:srgbClr val="3DBE8B"/>
                </a:solidFill>
                <a:effectLst>
                  <a:outerShdw blurRad="38100" dist="38100" dir="2700000" algn="tl">
                    <a:srgbClr val="000000">
                      <a:alpha val="43137"/>
                    </a:srgbClr>
                  </a:outerShdw>
                </a:effectLst>
              </a:rPr>
              <a:t>(Prueba Unitaria de Temas)</a:t>
            </a:r>
            <a:endParaRPr lang="en-US" sz="3600" b="1" dirty="0">
              <a:solidFill>
                <a:srgbClr val="3DBE8B"/>
              </a:solidFill>
              <a:effectLst>
                <a:outerShdw blurRad="38100" dist="38100" dir="2700000" algn="tl">
                  <a:srgbClr val="000000">
                    <a:alpha val="43137"/>
                  </a:srgbClr>
                </a:outerShdw>
              </a:effectLst>
            </a:endParaRPr>
          </a:p>
        </p:txBody>
      </p:sp>
      <p:sp>
        <p:nvSpPr>
          <p:cNvPr id="6" name="Marcador de pie de página 4"/>
          <p:cNvSpPr>
            <a:spLocks noGrp="1"/>
          </p:cNvSpPr>
          <p:nvPr>
            <p:ph type="ftr" sz="quarter" idx="11"/>
          </p:nvPr>
        </p:nvSpPr>
        <p:spPr>
          <a:xfrm>
            <a:off x="304015" y="6351309"/>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pic>
        <p:nvPicPr>
          <p:cNvPr id="7" name="Imagen 6"/>
          <p:cNvPicPr>
            <a:picLocks noChangeAspect="1"/>
          </p:cNvPicPr>
          <p:nvPr/>
        </p:nvPicPr>
        <p:blipFill rotWithShape="1">
          <a:blip r:embed="rId2"/>
          <a:srcRect t="5193"/>
          <a:stretch/>
        </p:blipFill>
        <p:spPr>
          <a:xfrm>
            <a:off x="2221190" y="3385536"/>
            <a:ext cx="4656841" cy="2733592"/>
          </a:xfrm>
          <a:prstGeom prst="rect">
            <a:avLst/>
          </a:prstGeom>
        </p:spPr>
      </p:pic>
    </p:spTree>
    <p:extLst>
      <p:ext uri="{BB962C8B-B14F-4D97-AF65-F5344CB8AC3E}">
        <p14:creationId xmlns:p14="http://schemas.microsoft.com/office/powerpoint/2010/main" val="1647989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304015" y="304558"/>
            <a:ext cx="7754135" cy="1230198"/>
          </a:xfrm>
        </p:spPr>
        <p:txBody>
          <a:bodyPr>
            <a:normAutofit fontScale="92500" lnSpcReduction="10000"/>
          </a:bodyPr>
          <a:lstStyle/>
          <a:p>
            <a:r>
              <a:rPr lang="es-AR" sz="3600" b="1" dirty="0" err="1">
                <a:solidFill>
                  <a:srgbClr val="3DBE8B"/>
                </a:solidFill>
                <a:effectLst>
                  <a:outerShdw blurRad="38100" dist="38100" dir="2700000" algn="tl">
                    <a:srgbClr val="000000">
                      <a:alpha val="43137"/>
                    </a:srgbClr>
                  </a:outerShdw>
                </a:effectLst>
              </a:rPr>
              <a:t>Theme</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Unit</a:t>
            </a:r>
            <a:r>
              <a:rPr lang="es-AR" sz="3600" b="1" dirty="0">
                <a:solidFill>
                  <a:srgbClr val="3DBE8B"/>
                </a:solidFill>
                <a:effectLst>
                  <a:outerShdw blurRad="38100" dist="38100" dir="2700000" algn="tl">
                    <a:srgbClr val="000000">
                      <a:alpha val="43137"/>
                    </a:srgbClr>
                  </a:outerShdw>
                </a:effectLst>
              </a:rPr>
              <a:t> Test</a:t>
            </a:r>
          </a:p>
          <a:p>
            <a:r>
              <a:rPr lang="es-AR" sz="3600" b="1" dirty="0">
                <a:solidFill>
                  <a:srgbClr val="3DBE8B"/>
                </a:solidFill>
                <a:effectLst>
                  <a:outerShdw blurRad="38100" dist="38100" dir="2700000" algn="tl">
                    <a:srgbClr val="000000">
                      <a:alpha val="43137"/>
                    </a:srgbClr>
                  </a:outerShdw>
                </a:effectLst>
              </a:rPr>
              <a:t>(Prueba Unitaria de Temas)</a:t>
            </a:r>
            <a:endParaRPr lang="en-US" sz="3600" b="1" dirty="0">
              <a:solidFill>
                <a:srgbClr val="3DBE8B"/>
              </a:solidFill>
              <a:effectLst>
                <a:outerShdw blurRad="38100" dist="38100" dir="2700000" algn="tl">
                  <a:srgbClr val="000000">
                    <a:alpha val="43137"/>
                  </a:srgbClr>
                </a:outerShdw>
              </a:effectLst>
            </a:endParaRPr>
          </a:p>
        </p:txBody>
      </p:sp>
      <p:sp>
        <p:nvSpPr>
          <p:cNvPr id="6" name="Marcador de pie de página 4"/>
          <p:cNvSpPr>
            <a:spLocks noGrp="1"/>
          </p:cNvSpPr>
          <p:nvPr>
            <p:ph type="ftr" sz="quarter" idx="11"/>
          </p:nvPr>
        </p:nvSpPr>
        <p:spPr>
          <a:xfrm>
            <a:off x="304015" y="6351309"/>
            <a:ext cx="5811724" cy="365125"/>
          </a:xfrm>
        </p:spPr>
        <p:txBody>
          <a:bodyPr/>
          <a:lstStyle/>
          <a:p>
            <a:r>
              <a:rPr lang="en-US" sz="1400" b="1" dirty="0">
                <a:solidFill>
                  <a:schemeClr val="tx1"/>
                </a:solidFill>
              </a:rPr>
              <a:t>gabriel.pleszowski@toptal.com - Twitter: @</a:t>
            </a:r>
            <a:r>
              <a:rPr lang="en-US" sz="1400" b="1" dirty="0" err="1">
                <a:solidFill>
                  <a:schemeClr val="tx1"/>
                </a:solidFill>
              </a:rPr>
              <a:t>gabyples</a:t>
            </a:r>
            <a:endParaRPr lang="en-US" sz="1400" b="1" dirty="0">
              <a:solidFill>
                <a:schemeClr val="tx1"/>
              </a:solidFill>
            </a:endParaRPr>
          </a:p>
        </p:txBody>
      </p:sp>
      <p:pic>
        <p:nvPicPr>
          <p:cNvPr id="7" name="Imagen 6"/>
          <p:cNvPicPr>
            <a:picLocks noChangeAspect="1"/>
          </p:cNvPicPr>
          <p:nvPr/>
        </p:nvPicPr>
        <p:blipFill rotWithShape="1">
          <a:blip r:embed="rId2"/>
          <a:srcRect t="6149"/>
          <a:stretch/>
        </p:blipFill>
        <p:spPr>
          <a:xfrm>
            <a:off x="304015" y="2724345"/>
            <a:ext cx="8397270" cy="3337089"/>
          </a:xfrm>
          <a:prstGeom prst="rect">
            <a:avLst/>
          </a:prstGeom>
        </p:spPr>
      </p:pic>
      <p:sp>
        <p:nvSpPr>
          <p:cNvPr id="8" name="Título 1"/>
          <p:cNvSpPr>
            <a:spLocks noGrp="1"/>
          </p:cNvSpPr>
          <p:nvPr>
            <p:ph type="title"/>
          </p:nvPr>
        </p:nvSpPr>
        <p:spPr>
          <a:xfrm>
            <a:off x="322574" y="1534755"/>
            <a:ext cx="7631293" cy="718247"/>
          </a:xfrm>
        </p:spPr>
        <p:txBody>
          <a:bodyPr anchor="t">
            <a:normAutofit/>
          </a:bodyPr>
          <a:lstStyle/>
          <a:p>
            <a:r>
              <a:rPr lang="en-US" sz="2000" b="1" cap="none" dirty="0" err="1">
                <a:solidFill>
                  <a:schemeClr val="tx2">
                    <a:lumMod val="60000"/>
                    <a:lumOff val="40000"/>
                  </a:schemeClr>
                </a:solidFill>
              </a:rPr>
              <a:t>Documentación</a:t>
            </a:r>
            <a:br>
              <a:rPr lang="en-US" sz="2000" b="1" cap="none" dirty="0"/>
            </a:br>
            <a:r>
              <a:rPr lang="en-US" sz="2000" b="1" cap="none" dirty="0"/>
              <a:t>https://codex.wordpress.org/Theme_Unit_Test</a:t>
            </a:r>
          </a:p>
        </p:txBody>
      </p:sp>
    </p:spTree>
    <p:extLst>
      <p:ext uri="{BB962C8B-B14F-4D97-AF65-F5344CB8AC3E}">
        <p14:creationId xmlns:p14="http://schemas.microsoft.com/office/powerpoint/2010/main" val="54709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304015" y="304558"/>
            <a:ext cx="7754135" cy="1230198"/>
          </a:xfrm>
        </p:spPr>
        <p:txBody>
          <a:bodyPr>
            <a:normAutofit fontScale="92500" lnSpcReduction="10000"/>
          </a:bodyPr>
          <a:lstStyle/>
          <a:p>
            <a:r>
              <a:rPr lang="es-AR" sz="3600" b="1" dirty="0" err="1">
                <a:solidFill>
                  <a:srgbClr val="3DBE8B"/>
                </a:solidFill>
                <a:effectLst>
                  <a:outerShdw blurRad="38100" dist="38100" dir="2700000" algn="tl">
                    <a:srgbClr val="000000">
                      <a:alpha val="43137"/>
                    </a:srgbClr>
                  </a:outerShdw>
                </a:effectLst>
              </a:rPr>
              <a:t>Theme</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Unit</a:t>
            </a:r>
            <a:r>
              <a:rPr lang="es-AR" sz="3600" b="1" dirty="0">
                <a:solidFill>
                  <a:srgbClr val="3DBE8B"/>
                </a:solidFill>
                <a:effectLst>
                  <a:outerShdw blurRad="38100" dist="38100" dir="2700000" algn="tl">
                    <a:srgbClr val="000000">
                      <a:alpha val="43137"/>
                    </a:srgbClr>
                  </a:outerShdw>
                </a:effectLst>
              </a:rPr>
              <a:t> Test</a:t>
            </a:r>
          </a:p>
          <a:p>
            <a:r>
              <a:rPr lang="es-AR" sz="3600" b="1" dirty="0">
                <a:solidFill>
                  <a:srgbClr val="3DBE8B"/>
                </a:solidFill>
                <a:effectLst>
                  <a:outerShdw blurRad="38100" dist="38100" dir="2700000" algn="tl">
                    <a:srgbClr val="000000">
                      <a:alpha val="43137"/>
                    </a:srgbClr>
                  </a:outerShdw>
                </a:effectLst>
              </a:rPr>
              <a:t>(Prueba Unitaria de Temas)</a:t>
            </a:r>
            <a:endParaRPr lang="en-US" sz="3600" b="1" dirty="0">
              <a:solidFill>
                <a:srgbClr val="3DBE8B"/>
              </a:solidFill>
              <a:effectLst>
                <a:outerShdw blurRad="38100" dist="38100" dir="2700000" algn="tl">
                  <a:srgbClr val="000000">
                    <a:alpha val="43137"/>
                  </a:srgbClr>
                </a:outerShdw>
              </a:effectLst>
            </a:endParaRPr>
          </a:p>
        </p:txBody>
      </p:sp>
      <p:pic>
        <p:nvPicPr>
          <p:cNvPr id="7" name="Imagen 6"/>
          <p:cNvPicPr>
            <a:picLocks noChangeAspect="1"/>
          </p:cNvPicPr>
          <p:nvPr/>
        </p:nvPicPr>
        <p:blipFill rotWithShape="1">
          <a:blip r:embed="rId2"/>
          <a:srcRect t="14194"/>
          <a:stretch/>
        </p:blipFill>
        <p:spPr>
          <a:xfrm>
            <a:off x="1554771" y="1696825"/>
            <a:ext cx="5252621" cy="4282246"/>
          </a:xfrm>
          <a:prstGeom prst="rect">
            <a:avLst/>
          </a:prstGeom>
          <a:effectLst>
            <a:innerShdw blurRad="114300">
              <a:prstClr val="black"/>
            </a:innerShdw>
          </a:effectLst>
        </p:spPr>
      </p:pic>
    </p:spTree>
    <p:extLst>
      <p:ext uri="{BB962C8B-B14F-4D97-AF65-F5344CB8AC3E}">
        <p14:creationId xmlns:p14="http://schemas.microsoft.com/office/powerpoint/2010/main" val="99574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304015" y="304558"/>
            <a:ext cx="7754135" cy="1230198"/>
          </a:xfrm>
        </p:spPr>
        <p:txBody>
          <a:bodyPr>
            <a:normAutofit fontScale="92500" lnSpcReduction="10000"/>
          </a:bodyPr>
          <a:lstStyle/>
          <a:p>
            <a:r>
              <a:rPr lang="es-AR" sz="3600" b="1" dirty="0" err="1">
                <a:solidFill>
                  <a:srgbClr val="3DBE8B"/>
                </a:solidFill>
                <a:effectLst>
                  <a:outerShdw blurRad="38100" dist="38100" dir="2700000" algn="tl">
                    <a:srgbClr val="000000">
                      <a:alpha val="43137"/>
                    </a:srgbClr>
                  </a:outerShdw>
                </a:effectLst>
              </a:rPr>
              <a:t>Theme</a:t>
            </a:r>
            <a:r>
              <a:rPr lang="es-AR" sz="3600" b="1" dirty="0">
                <a:solidFill>
                  <a:srgbClr val="3DBE8B"/>
                </a:solidFill>
                <a:effectLst>
                  <a:outerShdw blurRad="38100" dist="38100" dir="2700000" algn="tl">
                    <a:srgbClr val="000000">
                      <a:alpha val="43137"/>
                    </a:srgbClr>
                  </a:outerShdw>
                </a:effectLst>
              </a:rPr>
              <a:t> </a:t>
            </a:r>
            <a:r>
              <a:rPr lang="es-AR" sz="3600" b="1" dirty="0" err="1">
                <a:solidFill>
                  <a:srgbClr val="3DBE8B"/>
                </a:solidFill>
                <a:effectLst>
                  <a:outerShdw blurRad="38100" dist="38100" dir="2700000" algn="tl">
                    <a:srgbClr val="000000">
                      <a:alpha val="43137"/>
                    </a:srgbClr>
                  </a:outerShdw>
                </a:effectLst>
              </a:rPr>
              <a:t>Unit</a:t>
            </a:r>
            <a:r>
              <a:rPr lang="es-AR" sz="3600" b="1" dirty="0">
                <a:solidFill>
                  <a:srgbClr val="3DBE8B"/>
                </a:solidFill>
                <a:effectLst>
                  <a:outerShdw blurRad="38100" dist="38100" dir="2700000" algn="tl">
                    <a:srgbClr val="000000">
                      <a:alpha val="43137"/>
                    </a:srgbClr>
                  </a:outerShdw>
                </a:effectLst>
              </a:rPr>
              <a:t> Test</a:t>
            </a:r>
          </a:p>
          <a:p>
            <a:r>
              <a:rPr lang="es-AR" sz="3600" b="1" dirty="0">
                <a:solidFill>
                  <a:srgbClr val="3DBE8B"/>
                </a:solidFill>
                <a:effectLst>
                  <a:outerShdw blurRad="38100" dist="38100" dir="2700000" algn="tl">
                    <a:srgbClr val="000000">
                      <a:alpha val="43137"/>
                    </a:srgbClr>
                  </a:outerShdw>
                </a:effectLst>
              </a:rPr>
              <a:t>(Prueba Unitaria de Temas)</a:t>
            </a:r>
            <a:endParaRPr lang="en-US" sz="3600" b="1" dirty="0">
              <a:solidFill>
                <a:srgbClr val="3DBE8B"/>
              </a:solidFill>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2"/>
          <a:stretch>
            <a:fillRect/>
          </a:stretch>
        </p:blipFill>
        <p:spPr>
          <a:xfrm>
            <a:off x="304015" y="2109790"/>
            <a:ext cx="8464059" cy="3583999"/>
          </a:xfrm>
          <a:prstGeom prst="rect">
            <a:avLst/>
          </a:prstGeom>
          <a:effectLst>
            <a:innerShdw blurRad="114300">
              <a:prstClr val="black"/>
            </a:innerShdw>
          </a:effectLst>
        </p:spPr>
      </p:pic>
    </p:spTree>
    <p:extLst>
      <p:ext uri="{BB962C8B-B14F-4D97-AF65-F5344CB8AC3E}">
        <p14:creationId xmlns:p14="http://schemas.microsoft.com/office/powerpoint/2010/main" val="2207281399"/>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681</TotalTime>
  <Words>475</Words>
  <Application>Microsoft Office PowerPoint</Application>
  <PresentationFormat>Presentación en pantalla (4:3)</PresentationFormat>
  <Paragraphs>75</Paragraphs>
  <Slides>28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Calibri</vt:lpstr>
      <vt:lpstr>Century Gothic</vt:lpstr>
      <vt:lpstr>Wingdings 3</vt:lpstr>
      <vt:lpstr>Sector</vt:lpstr>
      <vt:lpstr>Testeando  Wordpress DE MANERA SIMPLE</vt:lpstr>
      <vt:lpstr>Luego de muchas horas de trabajo, Ya terminé de programar mi tema…   ¿Y ahora?</vt:lpstr>
      <vt:lpstr>Theme Handbook (Manual de Desarrollo de Temas) http://developer.wordpress.org/themes/</vt:lpstr>
      <vt:lpstr>Puede ser local (preferentemente) o remoto  Habilitamos el modo DEBUG en wp-config.php define( 'WP_DEBUG', true );  </vt:lpstr>
      <vt:lpstr>HAY QUE AFRONTAR EL DESAFIO</vt:lpstr>
      <vt:lpstr>Consiste en instalar una serie de datos de prueba en nuestro WordPress Luego haremos chequeos de los distintos elementos importados  Archivo con datos de Testing https://wpcom-themes.svn.automattic.com/demo/theme-unit-test-data.xml </vt:lpstr>
      <vt:lpstr>Documentación https://codex.wordpress.org/Theme_Unit_Test</vt:lpstr>
      <vt:lpstr>Presentación de PowerPoint</vt:lpstr>
      <vt:lpstr>Presentación de PowerPoint</vt:lpstr>
      <vt:lpstr>Presentación de PowerPoint</vt:lpstr>
      <vt:lpstr>VAMOS BIEN, pero…</vt:lpstr>
      <vt:lpstr>El plugin fundamental para cualquier desarrollador de WordPress  Instala múltiples herramientas que facilitan el desarrollo y testeo Theme Check - Debug Bar - Theme Test Drive - User Switching Monster Widgets - y muchas más  https://wordpress.org/plugins/developer/</vt:lpstr>
      <vt:lpstr>Seleccionamos los que deseemos instalar</vt:lpstr>
      <vt:lpstr>Presentación de PowerPoint</vt:lpstr>
      <vt:lpstr>Presentación de PowerPoint</vt:lpstr>
      <vt:lpstr>Presentación de PowerPoint</vt:lpstr>
      <vt:lpstr>Presentación de PowerPoint</vt:lpstr>
      <vt:lpstr>Presentación de PowerPoint</vt:lpstr>
      <vt:lpstr>Presentación de PowerPoint</vt:lpstr>
      <vt:lpstr>ES UN CAMINO LARGO PERO…</vt:lpstr>
      <vt:lpstr>Efectúa una exhaustiva serie de testeos sobre el Tema  Son los mismos testeos automatizados que hace WordPress.org cuando se envía un tema para ser revisado  Si el resultado es positivo, no necesariamente significa que el tema será aprobado (todos se revisan manualmente)</vt:lpstr>
      <vt:lpstr>Presentación de PowerPoint</vt:lpstr>
      <vt:lpstr>Listado de requerimientos https://make.wordpress.org/themes/handbook/review/required/  Algunos requerimientos: Aprobar el testeo del plugin Theme Check Priorizar funciones de WordPress (si es que están disponibles) Documentar el código Todos los textos deben ser traducibles con los archivos de lenguaje Usar el Customizer para definir opciones del tema Ser 100% GPL No incluir plugins  Unirse al equipo de Revisión https://make.wordpress.org/themes/handbook/get-involved/become-a-reviewer/  </vt:lpstr>
      <vt:lpstr>Testeo imprescindible con distintos navegadores (Chrome, Firefox y Edge), y en diferentes resoluciones (escritorio, tabletas, móviles)  Browser Screenshots: https://developer.microsoft.com/en-us/microsoft-edge/tools/screenshots/ PageSpeed Insights: https://developers.google.com/speed/pagespeed/insights/ Site Scan: https://developer.microsoft.com/en-us/microsoft-edge/tools/staticscan/ Responsive Test: http://responsivetest.net/  Validadores HTML y CSS HTML: https://html5.validator.nu/ CSS: http://jigsaw.w3.org/css-validator/  Validando un Sitio (lista de recursos) http://codex.wordpress.org/Validating_a_Website </vt:lpstr>
      <vt:lpstr>PREGUNTAS</vt:lpstr>
      <vt:lpstr>Theme Handbook (Manual de Desarrollo de Temas) http://developer.wordpress.org/themes/  Testing (Testeo) http://developer.wordpress.org/themes/release/testing/  Theme Development (Desarrollo de Temas) https://codex.wordpress.org/Theme_Development#Testing_and_QA  Validando un Sitio http://codex.wordpress.org/Validating_a_Website  Corrigiendo Errores de CSS https://codex.wordpress.org/CSS_Fixing_Browser_Bugs </vt:lpstr>
      <vt:lpstr>Puede ser local (preferentemente) o remoto  Instrucciones para instalar un entorno local https://developer.wordpress.org/themes/getting-started/setting-up-a-development-environment/  Con DesktopServer https://boluda.com/tutorial/instalar-wordpress-en-local/  Múltiples opciones (XAMP, Bitnami, Instant WordPress, etc) http://reinspirit.com/configurar-entorno-prueba-wordpress/  Virtualización con Vagrant https://premium.wpmudev.org/blog/vagrant-wordpress-test-environment/   Habilitamos el modo DEBUG en wp-config.php define( 'WP_DEBUG', true );  </vt:lpstr>
      <vt:lpstr>Consiste en instalar una serie de datos de prueba en nuestro WordPress Luego haremos chequeos de los distintos elementos importados  Documentación https://codex.wordpress.org/Theme_Unit_Test  Archivo con datos de Testing https://wpcom-themes.svn.automattic.com/demo/theme-unit-test-data.xml  Otros conjuntos de datos http://wptest.io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Testeando Temas de Wordpress con la mayor eficacia posible</dc:title>
  <dc:creator>Gabriel Pleszowski</dc:creator>
  <cp:lastModifiedBy>Gabriel Pleszowski</cp:lastModifiedBy>
  <cp:revision>46</cp:revision>
  <dcterms:created xsi:type="dcterms:W3CDTF">2016-11-22T04:16:21Z</dcterms:created>
  <dcterms:modified xsi:type="dcterms:W3CDTF">2017-05-19T06:38:24Z</dcterms:modified>
</cp:coreProperties>
</file>